
<file path=[Content_Types].xml><?xml version="1.0" encoding="utf-8"?>
<Types xmlns="http://schemas.openxmlformats.org/package/2006/content-types">
  <Override PartName="/ppt/slides/slide29.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6"/>
  </p:notesMasterIdLst>
  <p:sldIdLst>
    <p:sldId id="256" r:id="rId2"/>
    <p:sldId id="312" r:id="rId3"/>
    <p:sldId id="313" r:id="rId4"/>
    <p:sldId id="258" r:id="rId5"/>
    <p:sldId id="260" r:id="rId6"/>
    <p:sldId id="261" r:id="rId7"/>
    <p:sldId id="309" r:id="rId8"/>
    <p:sldId id="314" r:id="rId9"/>
    <p:sldId id="262" r:id="rId10"/>
    <p:sldId id="263" r:id="rId11"/>
    <p:sldId id="298" r:id="rId12"/>
    <p:sldId id="305" r:id="rId13"/>
    <p:sldId id="296" r:id="rId14"/>
    <p:sldId id="265" r:id="rId15"/>
    <p:sldId id="266" r:id="rId16"/>
    <p:sldId id="294" r:id="rId17"/>
    <p:sldId id="268" r:id="rId18"/>
    <p:sldId id="293" r:id="rId19"/>
    <p:sldId id="270" r:id="rId20"/>
    <p:sldId id="316" r:id="rId21"/>
    <p:sldId id="271" r:id="rId22"/>
    <p:sldId id="272" r:id="rId23"/>
    <p:sldId id="274" r:id="rId24"/>
    <p:sldId id="275" r:id="rId25"/>
    <p:sldId id="276" r:id="rId26"/>
    <p:sldId id="301" r:id="rId27"/>
    <p:sldId id="277" r:id="rId28"/>
    <p:sldId id="300" r:id="rId29"/>
    <p:sldId id="302" r:id="rId30"/>
    <p:sldId id="303" r:id="rId31"/>
    <p:sldId id="278" r:id="rId32"/>
    <p:sldId id="279" r:id="rId33"/>
    <p:sldId id="280" r:id="rId34"/>
    <p:sldId id="281" r:id="rId35"/>
    <p:sldId id="282" r:id="rId36"/>
    <p:sldId id="304" r:id="rId37"/>
    <p:sldId id="283" r:id="rId38"/>
    <p:sldId id="285" r:id="rId39"/>
    <p:sldId id="286" r:id="rId40"/>
    <p:sldId id="288" r:id="rId41"/>
    <p:sldId id="315" r:id="rId42"/>
    <p:sldId id="289" r:id="rId43"/>
    <p:sldId id="290" r:id="rId44"/>
    <p:sldId id="310" r:id="rId4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92DFCF4-FD80-48A8-BDC7-9F593B31B45D}">
  <a:tblStyle styleId="{892DFCF4-FD80-48A8-BDC7-9F593B31B45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71E27E1F-A089-4E3A-8115-6A67D6286DC7}" styleName="Table_1">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74" autoAdjust="0"/>
    <p:restoredTop sz="94660"/>
  </p:normalViewPr>
  <p:slideViewPr>
    <p:cSldViewPr snapToGrid="0">
      <p:cViewPr varScale="1">
        <p:scale>
          <a:sx n="114" d="100"/>
          <a:sy n="114" d="100"/>
        </p:scale>
        <p:origin x="-1731" y="-5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8D9E6-C7C5-4BF3-8F89-6FA1E650675D}" type="doc">
      <dgm:prSet loTypeId="urn:microsoft.com/office/officeart/2005/8/layout/venn1" loCatId="relationship" qsTypeId="urn:microsoft.com/office/officeart/2005/8/quickstyle/simple1" qsCatId="simple" csTypeId="urn:microsoft.com/office/officeart/2005/8/colors/accent0_2" csCatId="mainScheme" phldr="1"/>
      <dgm:spPr/>
    </dgm:pt>
    <dgm:pt modelId="{769C3E80-8143-4795-9921-0B7111BDAC42}">
      <dgm:prSet phldrT="[Text]"/>
      <dgm:spPr>
        <a:solidFill>
          <a:srgbClr val="FFFF00">
            <a:alpha val="50000"/>
          </a:srgbClr>
        </a:solidFill>
      </dgm:spPr>
      <dgm:t>
        <a:bodyPr/>
        <a:lstStyle/>
        <a:p>
          <a:r>
            <a:rPr lang="en-IN" dirty="0" smtClean="0"/>
            <a:t>Mechanical</a:t>
          </a:r>
          <a:endParaRPr lang="en-US" dirty="0"/>
        </a:p>
      </dgm:t>
    </dgm:pt>
    <dgm:pt modelId="{0E64942F-88AE-4EEF-A0B5-54F5A46EE9C6}" type="parTrans" cxnId="{1E34A1E0-9CA5-4246-B738-BCE32FFA9D5B}">
      <dgm:prSet/>
      <dgm:spPr/>
      <dgm:t>
        <a:bodyPr/>
        <a:lstStyle/>
        <a:p>
          <a:endParaRPr lang="en-US"/>
        </a:p>
      </dgm:t>
    </dgm:pt>
    <dgm:pt modelId="{D2418F5D-1DE8-4AA4-8D3E-5A6D41EDE98C}" type="sibTrans" cxnId="{1E34A1E0-9CA5-4246-B738-BCE32FFA9D5B}">
      <dgm:prSet/>
      <dgm:spPr/>
      <dgm:t>
        <a:bodyPr/>
        <a:lstStyle/>
        <a:p>
          <a:endParaRPr lang="en-US"/>
        </a:p>
      </dgm:t>
    </dgm:pt>
    <dgm:pt modelId="{B56049FF-C5A8-49B6-9CB3-CAD3997AC854}">
      <dgm:prSet phldrT="[Text]"/>
      <dgm:spPr>
        <a:solidFill>
          <a:srgbClr val="0070C0">
            <a:alpha val="50000"/>
          </a:srgbClr>
        </a:solidFill>
      </dgm:spPr>
      <dgm:t>
        <a:bodyPr/>
        <a:lstStyle/>
        <a:p>
          <a:r>
            <a:rPr lang="en-IN" dirty="0" smtClean="0"/>
            <a:t>Electronics</a:t>
          </a:r>
          <a:endParaRPr lang="en-US" dirty="0"/>
        </a:p>
      </dgm:t>
    </dgm:pt>
    <dgm:pt modelId="{0EF2CE91-5C2C-4CEC-B4FE-7215A801CB15}" type="parTrans" cxnId="{F062958B-A351-4ED8-9E3B-97B31B75D08D}">
      <dgm:prSet/>
      <dgm:spPr/>
      <dgm:t>
        <a:bodyPr/>
        <a:lstStyle/>
        <a:p>
          <a:endParaRPr lang="en-US"/>
        </a:p>
      </dgm:t>
    </dgm:pt>
    <dgm:pt modelId="{A2C0BD44-C5EF-4788-A148-F27C520D1236}" type="sibTrans" cxnId="{F062958B-A351-4ED8-9E3B-97B31B75D08D}">
      <dgm:prSet/>
      <dgm:spPr/>
      <dgm:t>
        <a:bodyPr/>
        <a:lstStyle/>
        <a:p>
          <a:endParaRPr lang="en-US"/>
        </a:p>
      </dgm:t>
    </dgm:pt>
    <dgm:pt modelId="{6DFDB202-C8B2-4716-B41D-7B8F084E56AB}">
      <dgm:prSet phldrT="[Text]"/>
      <dgm:spPr>
        <a:solidFill>
          <a:srgbClr val="FF0000">
            <a:alpha val="50000"/>
          </a:srgbClr>
        </a:solidFill>
      </dgm:spPr>
      <dgm:t>
        <a:bodyPr/>
        <a:lstStyle/>
        <a:p>
          <a:r>
            <a:rPr lang="en-IN" dirty="0" smtClean="0"/>
            <a:t>Hydraulic</a:t>
          </a:r>
          <a:endParaRPr lang="en-US" dirty="0"/>
        </a:p>
      </dgm:t>
    </dgm:pt>
    <dgm:pt modelId="{64DA023F-551B-4C0C-AC1A-15D28D3EB0CF}" type="parTrans" cxnId="{EE2C652A-BE4C-40BA-B8B4-9926DFFCB32B}">
      <dgm:prSet/>
      <dgm:spPr/>
      <dgm:t>
        <a:bodyPr/>
        <a:lstStyle/>
        <a:p>
          <a:endParaRPr lang="en-US"/>
        </a:p>
      </dgm:t>
    </dgm:pt>
    <dgm:pt modelId="{C878BEAE-F3B2-4949-A464-A7CAF6E1E0A9}" type="sibTrans" cxnId="{EE2C652A-BE4C-40BA-B8B4-9926DFFCB32B}">
      <dgm:prSet/>
      <dgm:spPr/>
      <dgm:t>
        <a:bodyPr/>
        <a:lstStyle/>
        <a:p>
          <a:endParaRPr lang="en-US"/>
        </a:p>
      </dgm:t>
    </dgm:pt>
    <dgm:pt modelId="{70D9584F-05AE-4792-A456-1CCAA759DA22}" type="pres">
      <dgm:prSet presAssocID="{7CF8D9E6-C7C5-4BF3-8F89-6FA1E650675D}" presName="compositeShape" presStyleCnt="0">
        <dgm:presLayoutVars>
          <dgm:chMax val="7"/>
          <dgm:dir/>
          <dgm:resizeHandles val="exact"/>
        </dgm:presLayoutVars>
      </dgm:prSet>
      <dgm:spPr/>
    </dgm:pt>
    <dgm:pt modelId="{98D394E6-D0EB-49D5-88D6-DE30BCED5F73}" type="pres">
      <dgm:prSet presAssocID="{769C3E80-8143-4795-9921-0B7111BDAC42}" presName="circ1" presStyleLbl="vennNode1" presStyleIdx="0" presStyleCnt="3"/>
      <dgm:spPr/>
      <dgm:t>
        <a:bodyPr/>
        <a:lstStyle/>
        <a:p>
          <a:endParaRPr lang="en-US"/>
        </a:p>
      </dgm:t>
    </dgm:pt>
    <dgm:pt modelId="{8F3FFC5F-E27C-4E32-AD68-556C6F237093}" type="pres">
      <dgm:prSet presAssocID="{769C3E80-8143-4795-9921-0B7111BDAC42}" presName="circ1Tx" presStyleLbl="revTx" presStyleIdx="0" presStyleCnt="0">
        <dgm:presLayoutVars>
          <dgm:chMax val="0"/>
          <dgm:chPref val="0"/>
          <dgm:bulletEnabled val="1"/>
        </dgm:presLayoutVars>
      </dgm:prSet>
      <dgm:spPr/>
      <dgm:t>
        <a:bodyPr/>
        <a:lstStyle/>
        <a:p>
          <a:endParaRPr lang="en-US"/>
        </a:p>
      </dgm:t>
    </dgm:pt>
    <dgm:pt modelId="{6D10FC7B-A8FF-4539-A178-A2298E73D2D3}" type="pres">
      <dgm:prSet presAssocID="{B56049FF-C5A8-49B6-9CB3-CAD3997AC854}" presName="circ2" presStyleLbl="vennNode1" presStyleIdx="1" presStyleCnt="3"/>
      <dgm:spPr/>
      <dgm:t>
        <a:bodyPr/>
        <a:lstStyle/>
        <a:p>
          <a:endParaRPr lang="en-US"/>
        </a:p>
      </dgm:t>
    </dgm:pt>
    <dgm:pt modelId="{A62BDB1C-F7CC-4615-889C-D475AF6FEA2F}" type="pres">
      <dgm:prSet presAssocID="{B56049FF-C5A8-49B6-9CB3-CAD3997AC854}" presName="circ2Tx" presStyleLbl="revTx" presStyleIdx="0" presStyleCnt="0">
        <dgm:presLayoutVars>
          <dgm:chMax val="0"/>
          <dgm:chPref val="0"/>
          <dgm:bulletEnabled val="1"/>
        </dgm:presLayoutVars>
      </dgm:prSet>
      <dgm:spPr/>
      <dgm:t>
        <a:bodyPr/>
        <a:lstStyle/>
        <a:p>
          <a:endParaRPr lang="en-US"/>
        </a:p>
      </dgm:t>
    </dgm:pt>
    <dgm:pt modelId="{CFB670CE-E42A-47BA-9674-B8ECD1270634}" type="pres">
      <dgm:prSet presAssocID="{6DFDB202-C8B2-4716-B41D-7B8F084E56AB}" presName="circ3" presStyleLbl="vennNode1" presStyleIdx="2" presStyleCnt="3"/>
      <dgm:spPr/>
      <dgm:t>
        <a:bodyPr/>
        <a:lstStyle/>
        <a:p>
          <a:endParaRPr lang="en-US"/>
        </a:p>
      </dgm:t>
    </dgm:pt>
    <dgm:pt modelId="{89FF90B5-3D16-44F6-86E9-2CC2555D3295}" type="pres">
      <dgm:prSet presAssocID="{6DFDB202-C8B2-4716-B41D-7B8F084E56AB}" presName="circ3Tx" presStyleLbl="revTx" presStyleIdx="0" presStyleCnt="0">
        <dgm:presLayoutVars>
          <dgm:chMax val="0"/>
          <dgm:chPref val="0"/>
          <dgm:bulletEnabled val="1"/>
        </dgm:presLayoutVars>
      </dgm:prSet>
      <dgm:spPr/>
      <dgm:t>
        <a:bodyPr/>
        <a:lstStyle/>
        <a:p>
          <a:endParaRPr lang="en-US"/>
        </a:p>
      </dgm:t>
    </dgm:pt>
  </dgm:ptLst>
  <dgm:cxnLst>
    <dgm:cxn modelId="{E2A617CC-8049-4BDF-940C-3DEF78E5505B}" type="presOf" srcId="{B56049FF-C5A8-49B6-9CB3-CAD3997AC854}" destId="{6D10FC7B-A8FF-4539-A178-A2298E73D2D3}" srcOrd="0" destOrd="0" presId="urn:microsoft.com/office/officeart/2005/8/layout/venn1"/>
    <dgm:cxn modelId="{EFA1B0DE-80C7-411F-9B33-519247C34F54}" type="presOf" srcId="{6DFDB202-C8B2-4716-B41D-7B8F084E56AB}" destId="{89FF90B5-3D16-44F6-86E9-2CC2555D3295}" srcOrd="1" destOrd="0" presId="urn:microsoft.com/office/officeart/2005/8/layout/venn1"/>
    <dgm:cxn modelId="{356ADC59-77EF-493D-A529-D68CC75A96E7}" type="presOf" srcId="{769C3E80-8143-4795-9921-0B7111BDAC42}" destId="{8F3FFC5F-E27C-4E32-AD68-556C6F237093}" srcOrd="1" destOrd="0" presId="urn:microsoft.com/office/officeart/2005/8/layout/venn1"/>
    <dgm:cxn modelId="{1E34A1E0-9CA5-4246-B738-BCE32FFA9D5B}" srcId="{7CF8D9E6-C7C5-4BF3-8F89-6FA1E650675D}" destId="{769C3E80-8143-4795-9921-0B7111BDAC42}" srcOrd="0" destOrd="0" parTransId="{0E64942F-88AE-4EEF-A0B5-54F5A46EE9C6}" sibTransId="{D2418F5D-1DE8-4AA4-8D3E-5A6D41EDE98C}"/>
    <dgm:cxn modelId="{40DCC326-DDAD-4E88-AC1D-07227BA7D507}" type="presOf" srcId="{B56049FF-C5A8-49B6-9CB3-CAD3997AC854}" destId="{A62BDB1C-F7CC-4615-889C-D475AF6FEA2F}" srcOrd="1" destOrd="0" presId="urn:microsoft.com/office/officeart/2005/8/layout/venn1"/>
    <dgm:cxn modelId="{554B0582-9B8F-4344-B02B-DB522F74F187}" type="presOf" srcId="{769C3E80-8143-4795-9921-0B7111BDAC42}" destId="{98D394E6-D0EB-49D5-88D6-DE30BCED5F73}" srcOrd="0" destOrd="0" presId="urn:microsoft.com/office/officeart/2005/8/layout/venn1"/>
    <dgm:cxn modelId="{F062958B-A351-4ED8-9E3B-97B31B75D08D}" srcId="{7CF8D9E6-C7C5-4BF3-8F89-6FA1E650675D}" destId="{B56049FF-C5A8-49B6-9CB3-CAD3997AC854}" srcOrd="1" destOrd="0" parTransId="{0EF2CE91-5C2C-4CEC-B4FE-7215A801CB15}" sibTransId="{A2C0BD44-C5EF-4788-A148-F27C520D1236}"/>
    <dgm:cxn modelId="{EE2C652A-BE4C-40BA-B8B4-9926DFFCB32B}" srcId="{7CF8D9E6-C7C5-4BF3-8F89-6FA1E650675D}" destId="{6DFDB202-C8B2-4716-B41D-7B8F084E56AB}" srcOrd="2" destOrd="0" parTransId="{64DA023F-551B-4C0C-AC1A-15D28D3EB0CF}" sibTransId="{C878BEAE-F3B2-4949-A464-A7CAF6E1E0A9}"/>
    <dgm:cxn modelId="{44BFC862-8569-4596-AC60-83AB004F846B}" type="presOf" srcId="{6DFDB202-C8B2-4716-B41D-7B8F084E56AB}" destId="{CFB670CE-E42A-47BA-9674-B8ECD1270634}" srcOrd="0" destOrd="0" presId="urn:microsoft.com/office/officeart/2005/8/layout/venn1"/>
    <dgm:cxn modelId="{3DF7BEFB-7CE0-4815-9ED6-825348DA8398}" type="presOf" srcId="{7CF8D9E6-C7C5-4BF3-8F89-6FA1E650675D}" destId="{70D9584F-05AE-4792-A456-1CCAA759DA22}" srcOrd="0" destOrd="0" presId="urn:microsoft.com/office/officeart/2005/8/layout/venn1"/>
    <dgm:cxn modelId="{443ED065-A3AE-410A-B0D2-FA3996E6CA03}" type="presParOf" srcId="{70D9584F-05AE-4792-A456-1CCAA759DA22}" destId="{98D394E6-D0EB-49D5-88D6-DE30BCED5F73}" srcOrd="0" destOrd="0" presId="urn:microsoft.com/office/officeart/2005/8/layout/venn1"/>
    <dgm:cxn modelId="{7E121F06-B492-430E-B272-F052D0734528}" type="presParOf" srcId="{70D9584F-05AE-4792-A456-1CCAA759DA22}" destId="{8F3FFC5F-E27C-4E32-AD68-556C6F237093}" srcOrd="1" destOrd="0" presId="urn:microsoft.com/office/officeart/2005/8/layout/venn1"/>
    <dgm:cxn modelId="{1F160A24-C458-4C2A-91C8-CAB42DDB733C}" type="presParOf" srcId="{70D9584F-05AE-4792-A456-1CCAA759DA22}" destId="{6D10FC7B-A8FF-4539-A178-A2298E73D2D3}" srcOrd="2" destOrd="0" presId="urn:microsoft.com/office/officeart/2005/8/layout/venn1"/>
    <dgm:cxn modelId="{D76CF9FD-C49C-4EFE-9FE2-50BC560D047B}" type="presParOf" srcId="{70D9584F-05AE-4792-A456-1CCAA759DA22}" destId="{A62BDB1C-F7CC-4615-889C-D475AF6FEA2F}" srcOrd="3" destOrd="0" presId="urn:microsoft.com/office/officeart/2005/8/layout/venn1"/>
    <dgm:cxn modelId="{FB7A1B58-6EB7-4F14-A35E-04E91D44F17E}" type="presParOf" srcId="{70D9584F-05AE-4792-A456-1CCAA759DA22}" destId="{CFB670CE-E42A-47BA-9674-B8ECD1270634}" srcOrd="4" destOrd="0" presId="urn:microsoft.com/office/officeart/2005/8/layout/venn1"/>
    <dgm:cxn modelId="{6ACB2E7C-FF8C-46A1-B8FD-0B21A1BA0C0A}" type="presParOf" srcId="{70D9584F-05AE-4792-A456-1CCAA759DA22}" destId="{89FF90B5-3D16-44F6-86E9-2CC2555D3295}" srcOrd="5"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3CAE54-C87E-4263-BF8B-8F1E2593CA5D}"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n-US"/>
        </a:p>
      </dgm:t>
    </dgm:pt>
    <dgm:pt modelId="{566B5429-2A1F-42D5-AC4E-33EE84E6D441}">
      <dgm:prSet phldrT="[Text]"/>
      <dgm:spPr/>
      <dgm:t>
        <a:bodyPr/>
        <a:lstStyle/>
        <a:p>
          <a:r>
            <a:rPr lang="en-IN" dirty="0" smtClean="0"/>
            <a:t>Deciding the speed range for application</a:t>
          </a:r>
          <a:endParaRPr lang="en-US" dirty="0"/>
        </a:p>
      </dgm:t>
    </dgm:pt>
    <dgm:pt modelId="{94D5F636-F847-4D1F-B62C-C0D9F6F49A5B}" type="parTrans" cxnId="{D0BA50E0-AF9A-45D2-845B-9A0FDB6D3736}">
      <dgm:prSet/>
      <dgm:spPr/>
      <dgm:t>
        <a:bodyPr/>
        <a:lstStyle/>
        <a:p>
          <a:endParaRPr lang="en-US"/>
        </a:p>
      </dgm:t>
    </dgm:pt>
    <dgm:pt modelId="{6D4EA87D-FA1A-44EF-B4B5-F63E3B0947B9}" type="sibTrans" cxnId="{D0BA50E0-AF9A-45D2-845B-9A0FDB6D3736}">
      <dgm:prSet/>
      <dgm:spPr/>
      <dgm:t>
        <a:bodyPr/>
        <a:lstStyle/>
        <a:p>
          <a:endParaRPr lang="en-US"/>
        </a:p>
      </dgm:t>
    </dgm:pt>
    <dgm:pt modelId="{FB005730-8A13-4B11-AEFF-E386B7C28FB3}">
      <dgm:prSet phldrT="[Text]"/>
      <dgm:spPr/>
      <dgm:t>
        <a:bodyPr/>
        <a:lstStyle/>
        <a:p>
          <a:r>
            <a:rPr lang="en-IN" dirty="0" smtClean="0"/>
            <a:t>CAD Development for the rear end</a:t>
          </a:r>
          <a:endParaRPr lang="en-US" dirty="0"/>
        </a:p>
      </dgm:t>
    </dgm:pt>
    <dgm:pt modelId="{C5867487-9976-4E1D-BA69-DDFE0213C457}" type="parTrans" cxnId="{65154856-5A80-4939-96C2-3C7158AEE438}">
      <dgm:prSet/>
      <dgm:spPr/>
      <dgm:t>
        <a:bodyPr/>
        <a:lstStyle/>
        <a:p>
          <a:endParaRPr lang="en-US"/>
        </a:p>
      </dgm:t>
    </dgm:pt>
    <dgm:pt modelId="{B06847AE-5A55-4326-B3C1-51D0DD617AA6}" type="sibTrans" cxnId="{65154856-5A80-4939-96C2-3C7158AEE438}">
      <dgm:prSet/>
      <dgm:spPr/>
      <dgm:t>
        <a:bodyPr/>
        <a:lstStyle/>
        <a:p>
          <a:endParaRPr lang="en-US"/>
        </a:p>
      </dgm:t>
    </dgm:pt>
    <dgm:pt modelId="{539E3517-D265-45E2-82CA-78B898487773}">
      <dgm:prSet phldrT="[Text]"/>
      <dgm:spPr/>
      <dgm:t>
        <a:bodyPr/>
        <a:lstStyle/>
        <a:p>
          <a:r>
            <a:rPr lang="en-IN" dirty="0" smtClean="0"/>
            <a:t>Rear end quarter assembly and testing </a:t>
          </a:r>
          <a:endParaRPr lang="en-US" dirty="0"/>
        </a:p>
      </dgm:t>
    </dgm:pt>
    <dgm:pt modelId="{516A1F4C-40AF-4F89-8E12-00DF627A5D8F}" type="parTrans" cxnId="{B7389FFD-B4A6-445A-BC74-2637ED3CA2D4}">
      <dgm:prSet/>
      <dgm:spPr/>
      <dgm:t>
        <a:bodyPr/>
        <a:lstStyle/>
        <a:p>
          <a:endParaRPr lang="en-US"/>
        </a:p>
      </dgm:t>
    </dgm:pt>
    <dgm:pt modelId="{9F07E740-E12A-4F2F-96FF-1660C9883291}" type="sibTrans" cxnId="{B7389FFD-B4A6-445A-BC74-2637ED3CA2D4}">
      <dgm:prSet/>
      <dgm:spPr/>
      <dgm:t>
        <a:bodyPr/>
        <a:lstStyle/>
        <a:p>
          <a:endParaRPr lang="en-US"/>
        </a:p>
      </dgm:t>
    </dgm:pt>
    <dgm:pt modelId="{A9F438DF-F158-4B96-9333-6725DD3B64FE}">
      <dgm:prSet phldrT="[Text]"/>
      <dgm:spPr/>
      <dgm:t>
        <a:bodyPr/>
        <a:lstStyle/>
        <a:p>
          <a:r>
            <a:rPr lang="en-IN" dirty="0" smtClean="0"/>
            <a:t>CAD Development for the front end</a:t>
          </a:r>
          <a:endParaRPr lang="en-US" dirty="0"/>
        </a:p>
      </dgm:t>
    </dgm:pt>
    <dgm:pt modelId="{782756FE-586F-4C38-8FCF-65F23EDB57F0}" type="parTrans" cxnId="{F5368EBD-25E8-4E85-9580-49FDF979A30A}">
      <dgm:prSet/>
      <dgm:spPr/>
      <dgm:t>
        <a:bodyPr/>
        <a:lstStyle/>
        <a:p>
          <a:endParaRPr lang="en-US"/>
        </a:p>
      </dgm:t>
    </dgm:pt>
    <dgm:pt modelId="{13B4B423-44CA-46A6-AC50-906C2C5D91BA}" type="sibTrans" cxnId="{F5368EBD-25E8-4E85-9580-49FDF979A30A}">
      <dgm:prSet/>
      <dgm:spPr/>
      <dgm:t>
        <a:bodyPr/>
        <a:lstStyle/>
        <a:p>
          <a:endParaRPr lang="en-US"/>
        </a:p>
      </dgm:t>
    </dgm:pt>
    <dgm:pt modelId="{D8CCD204-EF44-41E5-B8AC-80743C6A2B76}">
      <dgm:prSet phldrT="[Text]"/>
      <dgm:spPr/>
      <dgm:t>
        <a:bodyPr/>
        <a:lstStyle/>
        <a:p>
          <a:r>
            <a:rPr lang="en-IN" dirty="0" smtClean="0"/>
            <a:t>Front end testing and assembly</a:t>
          </a:r>
          <a:endParaRPr lang="en-US" dirty="0"/>
        </a:p>
      </dgm:t>
    </dgm:pt>
    <dgm:pt modelId="{BDCFFAE6-C788-4ED9-87FD-A9A023B7D8B9}" type="parTrans" cxnId="{A556E19A-BADA-4E24-A00C-9252E11086CF}">
      <dgm:prSet/>
      <dgm:spPr/>
      <dgm:t>
        <a:bodyPr/>
        <a:lstStyle/>
        <a:p>
          <a:endParaRPr lang="en-US"/>
        </a:p>
      </dgm:t>
    </dgm:pt>
    <dgm:pt modelId="{DA8934B9-5581-49CA-B59C-FBF2E2B0E8C8}" type="sibTrans" cxnId="{A556E19A-BADA-4E24-A00C-9252E11086CF}">
      <dgm:prSet/>
      <dgm:spPr/>
      <dgm:t>
        <a:bodyPr/>
        <a:lstStyle/>
        <a:p>
          <a:endParaRPr lang="en-US"/>
        </a:p>
      </dgm:t>
    </dgm:pt>
    <dgm:pt modelId="{45B07CC2-224F-4C56-857F-A9BDCB4BF37C}">
      <dgm:prSet/>
      <dgm:spPr/>
      <dgm:t>
        <a:bodyPr/>
        <a:lstStyle/>
        <a:p>
          <a:r>
            <a:rPr lang="en-IN" dirty="0" smtClean="0"/>
            <a:t>DC Motor and Stepper Motor Test for the rear end</a:t>
          </a:r>
          <a:endParaRPr lang="en-US" dirty="0"/>
        </a:p>
      </dgm:t>
    </dgm:pt>
    <dgm:pt modelId="{AC70ED7A-8C69-43FD-AF54-7C09DC1B13C5}" type="parTrans" cxnId="{AB104641-9541-4B46-9917-484C90D05C6C}">
      <dgm:prSet/>
      <dgm:spPr/>
      <dgm:t>
        <a:bodyPr/>
        <a:lstStyle/>
        <a:p>
          <a:endParaRPr lang="en-US"/>
        </a:p>
      </dgm:t>
    </dgm:pt>
    <dgm:pt modelId="{8D656D15-AE98-4749-874B-37B5C2420414}" type="sibTrans" cxnId="{AB104641-9541-4B46-9917-484C90D05C6C}">
      <dgm:prSet/>
      <dgm:spPr/>
      <dgm:t>
        <a:bodyPr/>
        <a:lstStyle/>
        <a:p>
          <a:endParaRPr lang="en-US"/>
        </a:p>
      </dgm:t>
    </dgm:pt>
    <dgm:pt modelId="{2CA20449-8E06-44E6-A066-750052EDF8BF}">
      <dgm:prSet phldrT="[Text]"/>
      <dgm:spPr/>
      <dgm:t>
        <a:bodyPr/>
        <a:lstStyle/>
        <a:p>
          <a:r>
            <a:rPr lang="en-IN" dirty="0" smtClean="0"/>
            <a:t>Aluminium Frame machining and preparation for assembly</a:t>
          </a:r>
          <a:endParaRPr lang="en-US" dirty="0"/>
        </a:p>
      </dgm:t>
    </dgm:pt>
    <dgm:pt modelId="{2E62CC28-0FB9-4723-A051-D3E4C9C79218}" type="parTrans" cxnId="{73E90D18-88CF-43FD-B31F-6D812F63FA13}">
      <dgm:prSet/>
      <dgm:spPr/>
      <dgm:t>
        <a:bodyPr/>
        <a:lstStyle/>
        <a:p>
          <a:endParaRPr lang="en-US"/>
        </a:p>
      </dgm:t>
    </dgm:pt>
    <dgm:pt modelId="{C178D82D-A83F-4820-B75A-2D909C6415DA}" type="sibTrans" cxnId="{73E90D18-88CF-43FD-B31F-6D812F63FA13}">
      <dgm:prSet/>
      <dgm:spPr/>
      <dgm:t>
        <a:bodyPr/>
        <a:lstStyle/>
        <a:p>
          <a:endParaRPr lang="en-US"/>
        </a:p>
      </dgm:t>
    </dgm:pt>
    <dgm:pt modelId="{6093D67E-26AD-4EEE-A699-A7D2556B2254}">
      <dgm:prSet phldrT="[Text]"/>
      <dgm:spPr/>
      <dgm:t>
        <a:bodyPr/>
        <a:lstStyle/>
        <a:p>
          <a:r>
            <a:rPr lang="en-IN" dirty="0" smtClean="0"/>
            <a:t>Front end steering geometry design as per Ackerman Steering Principle</a:t>
          </a:r>
          <a:endParaRPr lang="en-US" dirty="0"/>
        </a:p>
      </dgm:t>
    </dgm:pt>
    <dgm:pt modelId="{E0607F78-8175-4386-B3C7-86C6F38662C7}" type="parTrans" cxnId="{261B828B-9CE9-47B6-ACFE-6457D3538028}">
      <dgm:prSet/>
      <dgm:spPr/>
      <dgm:t>
        <a:bodyPr/>
        <a:lstStyle/>
        <a:p>
          <a:endParaRPr lang="en-US"/>
        </a:p>
      </dgm:t>
    </dgm:pt>
    <dgm:pt modelId="{E994C8B2-5A45-4452-B405-68E4EF8D72E9}" type="sibTrans" cxnId="{261B828B-9CE9-47B6-ACFE-6457D3538028}">
      <dgm:prSet/>
      <dgm:spPr/>
      <dgm:t>
        <a:bodyPr/>
        <a:lstStyle/>
        <a:p>
          <a:endParaRPr lang="en-US"/>
        </a:p>
      </dgm:t>
    </dgm:pt>
    <dgm:pt modelId="{3D809338-D093-49FD-87D4-5856BF069F75}">
      <dgm:prSet phldrT="[Text]"/>
      <dgm:spPr/>
      <dgm:t>
        <a:bodyPr/>
        <a:lstStyle/>
        <a:p>
          <a:r>
            <a:rPr lang="en-IN" dirty="0" smtClean="0"/>
            <a:t>Front end Stepper motor driver  (L298n) electronics and rack and pinion selection</a:t>
          </a:r>
          <a:endParaRPr lang="en-US" dirty="0"/>
        </a:p>
      </dgm:t>
    </dgm:pt>
    <dgm:pt modelId="{DD866293-F0FA-4673-8727-CF1B92976951}" type="parTrans" cxnId="{974BE481-8177-4FD4-9E2C-B7E245074E31}">
      <dgm:prSet/>
      <dgm:spPr/>
      <dgm:t>
        <a:bodyPr/>
        <a:lstStyle/>
        <a:p>
          <a:endParaRPr lang="en-US"/>
        </a:p>
      </dgm:t>
    </dgm:pt>
    <dgm:pt modelId="{73B055D2-1907-4EE5-B1A8-8CC8425A9475}" type="sibTrans" cxnId="{974BE481-8177-4FD4-9E2C-B7E245074E31}">
      <dgm:prSet/>
      <dgm:spPr/>
      <dgm:t>
        <a:bodyPr/>
        <a:lstStyle/>
        <a:p>
          <a:endParaRPr lang="en-US"/>
        </a:p>
      </dgm:t>
    </dgm:pt>
    <dgm:pt modelId="{40F1612F-EC06-4A93-BB19-A53D45CC83FA}">
      <dgm:prSet/>
      <dgm:spPr/>
      <dgm:t>
        <a:bodyPr/>
        <a:lstStyle/>
        <a:p>
          <a:r>
            <a:rPr lang="en-IN" dirty="0" smtClean="0"/>
            <a:t>DC Motor Driver selection resulting in the chosen L298n motor driver</a:t>
          </a:r>
          <a:endParaRPr lang="en-US" dirty="0"/>
        </a:p>
      </dgm:t>
    </dgm:pt>
    <dgm:pt modelId="{DF5A354D-3D48-4C42-9271-6BD6AEDAA873}" type="parTrans" cxnId="{4831371F-CA12-4F09-B833-0369F3300809}">
      <dgm:prSet/>
      <dgm:spPr/>
      <dgm:t>
        <a:bodyPr/>
        <a:lstStyle/>
        <a:p>
          <a:endParaRPr lang="en-US"/>
        </a:p>
      </dgm:t>
    </dgm:pt>
    <dgm:pt modelId="{773BC396-7582-43C8-802D-5F64898642A2}" type="sibTrans" cxnId="{4831371F-CA12-4F09-B833-0369F3300809}">
      <dgm:prSet/>
      <dgm:spPr/>
      <dgm:t>
        <a:bodyPr/>
        <a:lstStyle/>
        <a:p>
          <a:endParaRPr lang="en-US"/>
        </a:p>
      </dgm:t>
    </dgm:pt>
    <dgm:pt modelId="{5377BCDE-2EFE-401C-B2C6-90AD9E6685B6}">
      <dgm:prSet phldrT="[Text]"/>
      <dgm:spPr/>
      <dgm:t>
        <a:bodyPr/>
        <a:lstStyle/>
        <a:p>
          <a:r>
            <a:rPr lang="en-IN" dirty="0" smtClean="0"/>
            <a:t>Complete electronics soldering on </a:t>
          </a:r>
          <a:r>
            <a:rPr lang="en-IN" dirty="0" err="1" smtClean="0"/>
            <a:t>perfboard</a:t>
          </a:r>
          <a:r>
            <a:rPr lang="en-IN" dirty="0" smtClean="0"/>
            <a:t> along with the Arduino MEGA Microcontroller</a:t>
          </a:r>
          <a:endParaRPr lang="en-US" dirty="0"/>
        </a:p>
      </dgm:t>
    </dgm:pt>
    <dgm:pt modelId="{DE6B3CF1-2A27-4476-B7C1-7C2DBDEC6358}" type="parTrans" cxnId="{6AD5228C-D2AE-4B1E-8AB5-B2422AFB6113}">
      <dgm:prSet/>
      <dgm:spPr/>
      <dgm:t>
        <a:bodyPr/>
        <a:lstStyle/>
        <a:p>
          <a:endParaRPr lang="en-US"/>
        </a:p>
      </dgm:t>
    </dgm:pt>
    <dgm:pt modelId="{E3347E51-EDCC-4782-8218-86B5E65E992C}" type="sibTrans" cxnId="{6AD5228C-D2AE-4B1E-8AB5-B2422AFB6113}">
      <dgm:prSet/>
      <dgm:spPr/>
      <dgm:t>
        <a:bodyPr/>
        <a:lstStyle/>
        <a:p>
          <a:endParaRPr lang="en-US"/>
        </a:p>
      </dgm:t>
    </dgm:pt>
    <dgm:pt modelId="{EC93BA20-8C29-44CD-A3B1-4E36DB95010F}">
      <dgm:prSet phldrT="[Text]"/>
      <dgm:spPr/>
      <dgm:t>
        <a:bodyPr/>
        <a:lstStyle/>
        <a:p>
          <a:r>
            <a:rPr lang="en-IN" dirty="0" smtClean="0"/>
            <a:t>Full </a:t>
          </a:r>
          <a:r>
            <a:rPr lang="en-IN" dirty="0" smtClean="0"/>
            <a:t>model integration using 2 Arduino UNOs</a:t>
          </a:r>
          <a:endParaRPr lang="en-US" dirty="0"/>
        </a:p>
      </dgm:t>
    </dgm:pt>
    <dgm:pt modelId="{4D574CFE-5EE4-489D-849F-7759AF264927}" type="parTrans" cxnId="{511293EB-81A2-4707-A063-E847B1E1B412}">
      <dgm:prSet/>
      <dgm:spPr/>
      <dgm:t>
        <a:bodyPr/>
        <a:lstStyle/>
        <a:p>
          <a:endParaRPr lang="en-US"/>
        </a:p>
      </dgm:t>
    </dgm:pt>
    <dgm:pt modelId="{BAA7C861-29E2-4D52-AC81-3811F24FD4EC}" type="sibTrans" cxnId="{511293EB-81A2-4707-A063-E847B1E1B412}">
      <dgm:prSet/>
      <dgm:spPr/>
      <dgm:t>
        <a:bodyPr/>
        <a:lstStyle/>
        <a:p>
          <a:endParaRPr lang="en-US"/>
        </a:p>
      </dgm:t>
    </dgm:pt>
    <dgm:pt modelId="{6A7A5D45-1B81-4005-A2CC-7835A0BC735D}">
      <dgm:prSet phldrT="[Text]"/>
      <dgm:spPr/>
      <dgm:t>
        <a:bodyPr/>
        <a:lstStyle/>
        <a:p>
          <a:r>
            <a:rPr lang="en-IN" dirty="0" smtClean="0"/>
            <a:t>Turning Circle Radius (TCR) measurement and validation</a:t>
          </a:r>
          <a:endParaRPr lang="en-US" dirty="0"/>
        </a:p>
      </dgm:t>
    </dgm:pt>
    <dgm:pt modelId="{23271AF9-26CD-474C-BDC4-8E0BEF16B22D}" type="parTrans" cxnId="{3952706E-5D9A-41B0-BC23-DCFED67CF2A7}">
      <dgm:prSet/>
      <dgm:spPr/>
      <dgm:t>
        <a:bodyPr/>
        <a:lstStyle/>
        <a:p>
          <a:endParaRPr lang="en-US"/>
        </a:p>
      </dgm:t>
    </dgm:pt>
    <dgm:pt modelId="{1C85376A-6CC9-46A5-8DB9-CB1505CB9777}" type="sibTrans" cxnId="{3952706E-5D9A-41B0-BC23-DCFED67CF2A7}">
      <dgm:prSet/>
      <dgm:spPr/>
      <dgm:t>
        <a:bodyPr/>
        <a:lstStyle/>
        <a:p>
          <a:endParaRPr lang="en-US"/>
        </a:p>
      </dgm:t>
    </dgm:pt>
    <dgm:pt modelId="{8F1A61F6-CAEE-4DE4-A980-287EA295F920}">
      <dgm:prSet phldrT="[Text]"/>
      <dgm:spPr/>
      <dgm:t>
        <a:bodyPr/>
        <a:lstStyle/>
        <a:p>
          <a:r>
            <a:rPr lang="en-IN" dirty="0" smtClean="0"/>
            <a:t>Evaluation and confirmation of the reduction in the TCR</a:t>
          </a:r>
          <a:endParaRPr lang="en-US" dirty="0"/>
        </a:p>
      </dgm:t>
    </dgm:pt>
    <dgm:pt modelId="{4AA30910-BECC-41F2-B3A0-52FA1949EA20}" type="parTrans" cxnId="{A13175B5-1DF4-4E75-9D8D-F2F4AC7EA30C}">
      <dgm:prSet/>
      <dgm:spPr/>
      <dgm:t>
        <a:bodyPr/>
        <a:lstStyle/>
        <a:p>
          <a:endParaRPr lang="en-US"/>
        </a:p>
      </dgm:t>
    </dgm:pt>
    <dgm:pt modelId="{B80EED1B-8447-4E81-9009-FA53A5F975DE}" type="sibTrans" cxnId="{A13175B5-1DF4-4E75-9D8D-F2F4AC7EA30C}">
      <dgm:prSet/>
      <dgm:spPr/>
      <dgm:t>
        <a:bodyPr/>
        <a:lstStyle/>
        <a:p>
          <a:endParaRPr lang="en-US"/>
        </a:p>
      </dgm:t>
    </dgm:pt>
    <dgm:pt modelId="{1249C992-66DA-4F23-A9B4-65DC8B922E23}">
      <dgm:prSet/>
      <dgm:spPr/>
      <dgm:t>
        <a:bodyPr/>
        <a:lstStyle/>
        <a:p>
          <a:r>
            <a:rPr lang="en-IN" dirty="0" smtClean="0"/>
            <a:t>Hydraulic Design and Assembly</a:t>
          </a:r>
          <a:endParaRPr lang="en-US" dirty="0"/>
        </a:p>
      </dgm:t>
    </dgm:pt>
    <dgm:pt modelId="{07D25BC5-85BB-4D7C-861F-18576A79681B}" type="parTrans" cxnId="{2E33726E-9227-4AF7-97C8-DC31325E0E05}">
      <dgm:prSet/>
      <dgm:spPr/>
      <dgm:t>
        <a:bodyPr/>
        <a:lstStyle/>
        <a:p>
          <a:endParaRPr lang="en-US"/>
        </a:p>
      </dgm:t>
    </dgm:pt>
    <dgm:pt modelId="{4AAB0EB4-23A6-4DE1-8834-5DA82C068744}" type="sibTrans" cxnId="{2E33726E-9227-4AF7-97C8-DC31325E0E05}">
      <dgm:prSet/>
      <dgm:spPr/>
      <dgm:t>
        <a:bodyPr/>
        <a:lstStyle/>
        <a:p>
          <a:endParaRPr lang="en-US"/>
        </a:p>
      </dgm:t>
    </dgm:pt>
    <dgm:pt modelId="{658FA2D1-C223-4DCE-B2C8-E5AF8518C1C6}">
      <dgm:prSet/>
      <dgm:spPr/>
      <dgm:t>
        <a:bodyPr/>
        <a:lstStyle/>
        <a:p>
          <a:r>
            <a:rPr lang="en-IN" dirty="0" smtClean="0"/>
            <a:t>Prototype controller design and joystick correction</a:t>
          </a:r>
          <a:endParaRPr lang="en-US" dirty="0"/>
        </a:p>
      </dgm:t>
    </dgm:pt>
    <dgm:pt modelId="{E8837D76-E9D7-4380-BEC0-4F21F93802D1}" type="parTrans" cxnId="{AEF4F688-72DB-4516-9C07-435BF885EBDD}">
      <dgm:prSet/>
      <dgm:spPr/>
      <dgm:t>
        <a:bodyPr/>
        <a:lstStyle/>
        <a:p>
          <a:endParaRPr lang="en-US"/>
        </a:p>
      </dgm:t>
    </dgm:pt>
    <dgm:pt modelId="{472368DD-4181-43DA-9E5F-1FE9D3B51038}" type="sibTrans" cxnId="{AEF4F688-72DB-4516-9C07-435BF885EBDD}">
      <dgm:prSet/>
      <dgm:spPr/>
      <dgm:t>
        <a:bodyPr/>
        <a:lstStyle/>
        <a:p>
          <a:endParaRPr lang="en-US"/>
        </a:p>
      </dgm:t>
    </dgm:pt>
    <dgm:pt modelId="{DBDF97F8-4050-4DAC-995F-5A1AA60949A8}" type="pres">
      <dgm:prSet presAssocID="{EF3CAE54-C87E-4263-BF8B-8F1E2593CA5D}" presName="Name0" presStyleCnt="0">
        <dgm:presLayoutVars>
          <dgm:dir/>
          <dgm:resizeHandles val="exact"/>
        </dgm:presLayoutVars>
      </dgm:prSet>
      <dgm:spPr/>
      <dgm:t>
        <a:bodyPr/>
        <a:lstStyle/>
        <a:p>
          <a:endParaRPr lang="en-US"/>
        </a:p>
      </dgm:t>
    </dgm:pt>
    <dgm:pt modelId="{ED0B5D8A-44B1-4D2B-8BB2-48C6487779DE}" type="pres">
      <dgm:prSet presAssocID="{566B5429-2A1F-42D5-AC4E-33EE84E6D441}" presName="node" presStyleLbl="node1" presStyleIdx="0" presStyleCnt="16">
        <dgm:presLayoutVars>
          <dgm:bulletEnabled val="1"/>
        </dgm:presLayoutVars>
      </dgm:prSet>
      <dgm:spPr/>
      <dgm:t>
        <a:bodyPr/>
        <a:lstStyle/>
        <a:p>
          <a:endParaRPr lang="en-US"/>
        </a:p>
      </dgm:t>
    </dgm:pt>
    <dgm:pt modelId="{4BC5BEA0-1DF9-4B2C-837D-D615963D563F}" type="pres">
      <dgm:prSet presAssocID="{6D4EA87D-FA1A-44EF-B4B5-F63E3B0947B9}" presName="sibTrans" presStyleLbl="sibTrans1D1" presStyleIdx="0" presStyleCnt="15"/>
      <dgm:spPr/>
      <dgm:t>
        <a:bodyPr/>
        <a:lstStyle/>
        <a:p>
          <a:endParaRPr lang="en-US"/>
        </a:p>
      </dgm:t>
    </dgm:pt>
    <dgm:pt modelId="{89454302-5877-4CF6-8BFB-22B7C927A399}" type="pres">
      <dgm:prSet presAssocID="{6D4EA87D-FA1A-44EF-B4B5-F63E3B0947B9}" presName="connectorText" presStyleLbl="sibTrans1D1" presStyleIdx="0" presStyleCnt="15"/>
      <dgm:spPr/>
      <dgm:t>
        <a:bodyPr/>
        <a:lstStyle/>
        <a:p>
          <a:endParaRPr lang="en-US"/>
        </a:p>
      </dgm:t>
    </dgm:pt>
    <dgm:pt modelId="{CCD7178D-5BED-4A2D-9B36-0F04095A4DC3}" type="pres">
      <dgm:prSet presAssocID="{FB005730-8A13-4B11-AEFF-E386B7C28FB3}" presName="node" presStyleLbl="node1" presStyleIdx="1" presStyleCnt="16">
        <dgm:presLayoutVars>
          <dgm:bulletEnabled val="1"/>
        </dgm:presLayoutVars>
      </dgm:prSet>
      <dgm:spPr/>
      <dgm:t>
        <a:bodyPr/>
        <a:lstStyle/>
        <a:p>
          <a:endParaRPr lang="en-US"/>
        </a:p>
      </dgm:t>
    </dgm:pt>
    <dgm:pt modelId="{EAB3BF63-ABCE-4275-8429-F6F13E07336F}" type="pres">
      <dgm:prSet presAssocID="{B06847AE-5A55-4326-B3C1-51D0DD617AA6}" presName="sibTrans" presStyleLbl="sibTrans1D1" presStyleIdx="1" presStyleCnt="15"/>
      <dgm:spPr/>
      <dgm:t>
        <a:bodyPr/>
        <a:lstStyle/>
        <a:p>
          <a:endParaRPr lang="en-US"/>
        </a:p>
      </dgm:t>
    </dgm:pt>
    <dgm:pt modelId="{0F220ABF-6A63-4FEC-BB6F-78A896B140A7}" type="pres">
      <dgm:prSet presAssocID="{B06847AE-5A55-4326-B3C1-51D0DD617AA6}" presName="connectorText" presStyleLbl="sibTrans1D1" presStyleIdx="1" presStyleCnt="15"/>
      <dgm:spPr/>
      <dgm:t>
        <a:bodyPr/>
        <a:lstStyle/>
        <a:p>
          <a:endParaRPr lang="en-US"/>
        </a:p>
      </dgm:t>
    </dgm:pt>
    <dgm:pt modelId="{1424DBF4-C98D-4D0D-A65D-EF4678194BA9}" type="pres">
      <dgm:prSet presAssocID="{2CA20449-8E06-44E6-A066-750052EDF8BF}" presName="node" presStyleLbl="node1" presStyleIdx="2" presStyleCnt="16">
        <dgm:presLayoutVars>
          <dgm:bulletEnabled val="1"/>
        </dgm:presLayoutVars>
      </dgm:prSet>
      <dgm:spPr/>
      <dgm:t>
        <a:bodyPr/>
        <a:lstStyle/>
        <a:p>
          <a:endParaRPr lang="en-US"/>
        </a:p>
      </dgm:t>
    </dgm:pt>
    <dgm:pt modelId="{873157BA-B088-49EA-8B56-981BCF634CE7}" type="pres">
      <dgm:prSet presAssocID="{C178D82D-A83F-4820-B75A-2D909C6415DA}" presName="sibTrans" presStyleLbl="sibTrans1D1" presStyleIdx="2" presStyleCnt="15"/>
      <dgm:spPr/>
      <dgm:t>
        <a:bodyPr/>
        <a:lstStyle/>
        <a:p>
          <a:endParaRPr lang="en-US"/>
        </a:p>
      </dgm:t>
    </dgm:pt>
    <dgm:pt modelId="{A286DD0A-BFF3-4AAC-BA1A-9AD9B1D4C714}" type="pres">
      <dgm:prSet presAssocID="{C178D82D-A83F-4820-B75A-2D909C6415DA}" presName="connectorText" presStyleLbl="sibTrans1D1" presStyleIdx="2" presStyleCnt="15"/>
      <dgm:spPr/>
      <dgm:t>
        <a:bodyPr/>
        <a:lstStyle/>
        <a:p>
          <a:endParaRPr lang="en-US"/>
        </a:p>
      </dgm:t>
    </dgm:pt>
    <dgm:pt modelId="{86B3F6B8-FCD3-49ED-AF1A-9CDC518D100F}" type="pres">
      <dgm:prSet presAssocID="{40F1612F-EC06-4A93-BB19-A53D45CC83FA}" presName="node" presStyleLbl="node1" presStyleIdx="3" presStyleCnt="16">
        <dgm:presLayoutVars>
          <dgm:bulletEnabled val="1"/>
        </dgm:presLayoutVars>
      </dgm:prSet>
      <dgm:spPr/>
      <dgm:t>
        <a:bodyPr/>
        <a:lstStyle/>
        <a:p>
          <a:endParaRPr lang="en-US"/>
        </a:p>
      </dgm:t>
    </dgm:pt>
    <dgm:pt modelId="{3C08F0F9-AF6F-4B4A-8D57-061264C24FDC}" type="pres">
      <dgm:prSet presAssocID="{773BC396-7582-43C8-802D-5F64898642A2}" presName="sibTrans" presStyleLbl="sibTrans1D1" presStyleIdx="3" presStyleCnt="15"/>
      <dgm:spPr/>
      <dgm:t>
        <a:bodyPr/>
        <a:lstStyle/>
        <a:p>
          <a:endParaRPr lang="en-US"/>
        </a:p>
      </dgm:t>
    </dgm:pt>
    <dgm:pt modelId="{7EC023E4-8010-4DCA-959E-8CDA59FAECA2}" type="pres">
      <dgm:prSet presAssocID="{773BC396-7582-43C8-802D-5F64898642A2}" presName="connectorText" presStyleLbl="sibTrans1D1" presStyleIdx="3" presStyleCnt="15"/>
      <dgm:spPr/>
      <dgm:t>
        <a:bodyPr/>
        <a:lstStyle/>
        <a:p>
          <a:endParaRPr lang="en-US"/>
        </a:p>
      </dgm:t>
    </dgm:pt>
    <dgm:pt modelId="{AE066644-11DC-4C76-8C72-2AB688C294F8}" type="pres">
      <dgm:prSet presAssocID="{45B07CC2-224F-4C56-857F-A9BDCB4BF37C}" presName="node" presStyleLbl="node1" presStyleIdx="4" presStyleCnt="16">
        <dgm:presLayoutVars>
          <dgm:bulletEnabled val="1"/>
        </dgm:presLayoutVars>
      </dgm:prSet>
      <dgm:spPr/>
      <dgm:t>
        <a:bodyPr/>
        <a:lstStyle/>
        <a:p>
          <a:endParaRPr lang="en-US"/>
        </a:p>
      </dgm:t>
    </dgm:pt>
    <dgm:pt modelId="{4E465E7E-3436-4FB6-95CF-4AEC91E2FDE9}" type="pres">
      <dgm:prSet presAssocID="{8D656D15-AE98-4749-874B-37B5C2420414}" presName="sibTrans" presStyleLbl="sibTrans1D1" presStyleIdx="4" presStyleCnt="15"/>
      <dgm:spPr/>
      <dgm:t>
        <a:bodyPr/>
        <a:lstStyle/>
        <a:p>
          <a:endParaRPr lang="en-US"/>
        </a:p>
      </dgm:t>
    </dgm:pt>
    <dgm:pt modelId="{9F635635-8B7C-4FFF-80E2-96888E075F75}" type="pres">
      <dgm:prSet presAssocID="{8D656D15-AE98-4749-874B-37B5C2420414}" presName="connectorText" presStyleLbl="sibTrans1D1" presStyleIdx="4" presStyleCnt="15"/>
      <dgm:spPr/>
      <dgm:t>
        <a:bodyPr/>
        <a:lstStyle/>
        <a:p>
          <a:endParaRPr lang="en-US"/>
        </a:p>
      </dgm:t>
    </dgm:pt>
    <dgm:pt modelId="{3A168AF8-9C09-432B-998D-A75912013D1A}" type="pres">
      <dgm:prSet presAssocID="{539E3517-D265-45E2-82CA-78B898487773}" presName="node" presStyleLbl="node1" presStyleIdx="5" presStyleCnt="16" custLinFactNeighborX="-1107" custLinFactNeighborY="-615">
        <dgm:presLayoutVars>
          <dgm:bulletEnabled val="1"/>
        </dgm:presLayoutVars>
      </dgm:prSet>
      <dgm:spPr/>
      <dgm:t>
        <a:bodyPr/>
        <a:lstStyle/>
        <a:p>
          <a:endParaRPr lang="en-US"/>
        </a:p>
      </dgm:t>
    </dgm:pt>
    <dgm:pt modelId="{683DE153-154A-4456-BA1B-6D6D3A879E52}" type="pres">
      <dgm:prSet presAssocID="{9F07E740-E12A-4F2F-96FF-1660C9883291}" presName="sibTrans" presStyleLbl="sibTrans1D1" presStyleIdx="5" presStyleCnt="15"/>
      <dgm:spPr/>
      <dgm:t>
        <a:bodyPr/>
        <a:lstStyle/>
        <a:p>
          <a:endParaRPr lang="en-US"/>
        </a:p>
      </dgm:t>
    </dgm:pt>
    <dgm:pt modelId="{8F1C14D8-4742-4ED1-A55B-7E23FF349EDA}" type="pres">
      <dgm:prSet presAssocID="{9F07E740-E12A-4F2F-96FF-1660C9883291}" presName="connectorText" presStyleLbl="sibTrans1D1" presStyleIdx="5" presStyleCnt="15"/>
      <dgm:spPr/>
      <dgm:t>
        <a:bodyPr/>
        <a:lstStyle/>
        <a:p>
          <a:endParaRPr lang="en-US"/>
        </a:p>
      </dgm:t>
    </dgm:pt>
    <dgm:pt modelId="{D82F375B-A10C-448A-B577-FFB87B9B00CD}" type="pres">
      <dgm:prSet presAssocID="{6093D67E-26AD-4EEE-A699-A7D2556B2254}" presName="node" presStyleLbl="node1" presStyleIdx="6" presStyleCnt="16" custLinFactNeighborX="-1107" custLinFactNeighborY="-615">
        <dgm:presLayoutVars>
          <dgm:bulletEnabled val="1"/>
        </dgm:presLayoutVars>
      </dgm:prSet>
      <dgm:spPr/>
      <dgm:t>
        <a:bodyPr/>
        <a:lstStyle/>
        <a:p>
          <a:endParaRPr lang="en-US"/>
        </a:p>
      </dgm:t>
    </dgm:pt>
    <dgm:pt modelId="{A5C04297-412F-4014-BA43-A110DC332A33}" type="pres">
      <dgm:prSet presAssocID="{E994C8B2-5A45-4452-B405-68E4EF8D72E9}" presName="sibTrans" presStyleLbl="sibTrans1D1" presStyleIdx="6" presStyleCnt="15"/>
      <dgm:spPr/>
      <dgm:t>
        <a:bodyPr/>
        <a:lstStyle/>
        <a:p>
          <a:endParaRPr lang="en-US"/>
        </a:p>
      </dgm:t>
    </dgm:pt>
    <dgm:pt modelId="{27F80002-D27C-4919-A6B8-3AFCB5C7A4FD}" type="pres">
      <dgm:prSet presAssocID="{E994C8B2-5A45-4452-B405-68E4EF8D72E9}" presName="connectorText" presStyleLbl="sibTrans1D1" presStyleIdx="6" presStyleCnt="15"/>
      <dgm:spPr/>
      <dgm:t>
        <a:bodyPr/>
        <a:lstStyle/>
        <a:p>
          <a:endParaRPr lang="en-US"/>
        </a:p>
      </dgm:t>
    </dgm:pt>
    <dgm:pt modelId="{498BFC85-7E95-4565-9074-461F75060F9E}" type="pres">
      <dgm:prSet presAssocID="{A9F438DF-F158-4B96-9333-6725DD3B64FE}" presName="node" presStyleLbl="node1" presStyleIdx="7" presStyleCnt="16">
        <dgm:presLayoutVars>
          <dgm:bulletEnabled val="1"/>
        </dgm:presLayoutVars>
      </dgm:prSet>
      <dgm:spPr/>
      <dgm:t>
        <a:bodyPr/>
        <a:lstStyle/>
        <a:p>
          <a:endParaRPr lang="en-US"/>
        </a:p>
      </dgm:t>
    </dgm:pt>
    <dgm:pt modelId="{E4DBC575-0A57-414C-96AF-BF7C6F0898AC}" type="pres">
      <dgm:prSet presAssocID="{13B4B423-44CA-46A6-AC50-906C2C5D91BA}" presName="sibTrans" presStyleLbl="sibTrans1D1" presStyleIdx="7" presStyleCnt="15"/>
      <dgm:spPr/>
      <dgm:t>
        <a:bodyPr/>
        <a:lstStyle/>
        <a:p>
          <a:endParaRPr lang="en-US"/>
        </a:p>
      </dgm:t>
    </dgm:pt>
    <dgm:pt modelId="{FD930C14-17BD-4B3A-A4C8-E14086B96BA0}" type="pres">
      <dgm:prSet presAssocID="{13B4B423-44CA-46A6-AC50-906C2C5D91BA}" presName="connectorText" presStyleLbl="sibTrans1D1" presStyleIdx="7" presStyleCnt="15"/>
      <dgm:spPr/>
      <dgm:t>
        <a:bodyPr/>
        <a:lstStyle/>
        <a:p>
          <a:endParaRPr lang="en-US"/>
        </a:p>
      </dgm:t>
    </dgm:pt>
    <dgm:pt modelId="{2922C1D8-176F-4DE4-A4F8-6A8D5293E970}" type="pres">
      <dgm:prSet presAssocID="{3D809338-D093-49FD-87D4-5856BF069F75}" presName="node" presStyleLbl="node1" presStyleIdx="8" presStyleCnt="16">
        <dgm:presLayoutVars>
          <dgm:bulletEnabled val="1"/>
        </dgm:presLayoutVars>
      </dgm:prSet>
      <dgm:spPr/>
      <dgm:t>
        <a:bodyPr/>
        <a:lstStyle/>
        <a:p>
          <a:endParaRPr lang="en-US"/>
        </a:p>
      </dgm:t>
    </dgm:pt>
    <dgm:pt modelId="{3E4D29ED-DD7C-4168-8181-8D4533EBE615}" type="pres">
      <dgm:prSet presAssocID="{73B055D2-1907-4EE5-B1A8-8CC8425A9475}" presName="sibTrans" presStyleLbl="sibTrans1D1" presStyleIdx="8" presStyleCnt="15"/>
      <dgm:spPr/>
      <dgm:t>
        <a:bodyPr/>
        <a:lstStyle/>
        <a:p>
          <a:endParaRPr lang="en-US"/>
        </a:p>
      </dgm:t>
    </dgm:pt>
    <dgm:pt modelId="{11BA3FD4-0AA2-4AFB-9C26-B8F130590AF9}" type="pres">
      <dgm:prSet presAssocID="{73B055D2-1907-4EE5-B1A8-8CC8425A9475}" presName="connectorText" presStyleLbl="sibTrans1D1" presStyleIdx="8" presStyleCnt="15"/>
      <dgm:spPr/>
      <dgm:t>
        <a:bodyPr/>
        <a:lstStyle/>
        <a:p>
          <a:endParaRPr lang="en-US"/>
        </a:p>
      </dgm:t>
    </dgm:pt>
    <dgm:pt modelId="{BE75FEA8-4578-43F2-8CB2-B8AF6D4B72AB}" type="pres">
      <dgm:prSet presAssocID="{5377BCDE-2EFE-401C-B2C6-90AD9E6685B6}" presName="node" presStyleLbl="node1" presStyleIdx="9" presStyleCnt="16">
        <dgm:presLayoutVars>
          <dgm:bulletEnabled val="1"/>
        </dgm:presLayoutVars>
      </dgm:prSet>
      <dgm:spPr/>
      <dgm:t>
        <a:bodyPr/>
        <a:lstStyle/>
        <a:p>
          <a:endParaRPr lang="en-US"/>
        </a:p>
      </dgm:t>
    </dgm:pt>
    <dgm:pt modelId="{CAD98761-4151-4236-917C-71AEA4E54A2D}" type="pres">
      <dgm:prSet presAssocID="{E3347E51-EDCC-4782-8218-86B5E65E992C}" presName="sibTrans" presStyleLbl="sibTrans1D1" presStyleIdx="9" presStyleCnt="15"/>
      <dgm:spPr/>
      <dgm:t>
        <a:bodyPr/>
        <a:lstStyle/>
        <a:p>
          <a:endParaRPr lang="en-US"/>
        </a:p>
      </dgm:t>
    </dgm:pt>
    <dgm:pt modelId="{36757FE8-2852-439D-9C29-3A50BEED87CE}" type="pres">
      <dgm:prSet presAssocID="{E3347E51-EDCC-4782-8218-86B5E65E992C}" presName="connectorText" presStyleLbl="sibTrans1D1" presStyleIdx="9" presStyleCnt="15"/>
      <dgm:spPr/>
      <dgm:t>
        <a:bodyPr/>
        <a:lstStyle/>
        <a:p>
          <a:endParaRPr lang="en-US"/>
        </a:p>
      </dgm:t>
    </dgm:pt>
    <dgm:pt modelId="{49C64544-4C1E-4E63-BE9F-FE5C59379DD9}" type="pres">
      <dgm:prSet presAssocID="{D8CCD204-EF44-41E5-B8AC-80743C6A2B76}" presName="node" presStyleLbl="node1" presStyleIdx="10" presStyleCnt="16">
        <dgm:presLayoutVars>
          <dgm:bulletEnabled val="1"/>
        </dgm:presLayoutVars>
      </dgm:prSet>
      <dgm:spPr/>
      <dgm:t>
        <a:bodyPr/>
        <a:lstStyle/>
        <a:p>
          <a:endParaRPr lang="en-US"/>
        </a:p>
      </dgm:t>
    </dgm:pt>
    <dgm:pt modelId="{3A57ABDF-A2B0-4E45-82B2-1110FE0130AF}" type="pres">
      <dgm:prSet presAssocID="{DA8934B9-5581-49CA-B59C-FBF2E2B0E8C8}" presName="sibTrans" presStyleLbl="sibTrans1D1" presStyleIdx="10" presStyleCnt="15"/>
      <dgm:spPr/>
      <dgm:t>
        <a:bodyPr/>
        <a:lstStyle/>
        <a:p>
          <a:endParaRPr lang="en-US"/>
        </a:p>
      </dgm:t>
    </dgm:pt>
    <dgm:pt modelId="{24E02499-E6A4-41D9-B38C-7BCB95CAE498}" type="pres">
      <dgm:prSet presAssocID="{DA8934B9-5581-49CA-B59C-FBF2E2B0E8C8}" presName="connectorText" presStyleLbl="sibTrans1D1" presStyleIdx="10" presStyleCnt="15"/>
      <dgm:spPr/>
      <dgm:t>
        <a:bodyPr/>
        <a:lstStyle/>
        <a:p>
          <a:endParaRPr lang="en-US"/>
        </a:p>
      </dgm:t>
    </dgm:pt>
    <dgm:pt modelId="{527020C6-4B84-4EDE-8ECA-66F2CF933E51}" type="pres">
      <dgm:prSet presAssocID="{1249C992-66DA-4F23-A9B4-65DC8B922E23}" presName="node" presStyleLbl="node1" presStyleIdx="11" presStyleCnt="16">
        <dgm:presLayoutVars>
          <dgm:bulletEnabled val="1"/>
        </dgm:presLayoutVars>
      </dgm:prSet>
      <dgm:spPr/>
      <dgm:t>
        <a:bodyPr/>
        <a:lstStyle/>
        <a:p>
          <a:endParaRPr lang="en-US"/>
        </a:p>
      </dgm:t>
    </dgm:pt>
    <dgm:pt modelId="{F7B297BF-1632-4802-B894-729E2FA91535}" type="pres">
      <dgm:prSet presAssocID="{4AAB0EB4-23A6-4DE1-8834-5DA82C068744}" presName="sibTrans" presStyleLbl="sibTrans1D1" presStyleIdx="11" presStyleCnt="15"/>
      <dgm:spPr/>
    </dgm:pt>
    <dgm:pt modelId="{A9793916-0E71-4EB8-8D47-9269500A6CE3}" type="pres">
      <dgm:prSet presAssocID="{4AAB0EB4-23A6-4DE1-8834-5DA82C068744}" presName="connectorText" presStyleLbl="sibTrans1D1" presStyleIdx="11" presStyleCnt="15"/>
      <dgm:spPr/>
    </dgm:pt>
    <dgm:pt modelId="{91A33514-5787-4233-8D28-0783D1CFC959}" type="pres">
      <dgm:prSet presAssocID="{658FA2D1-C223-4DCE-B2C8-E5AF8518C1C6}" presName="node" presStyleLbl="node1" presStyleIdx="12" presStyleCnt="16">
        <dgm:presLayoutVars>
          <dgm:bulletEnabled val="1"/>
        </dgm:presLayoutVars>
      </dgm:prSet>
      <dgm:spPr/>
      <dgm:t>
        <a:bodyPr/>
        <a:lstStyle/>
        <a:p>
          <a:endParaRPr lang="en-US"/>
        </a:p>
      </dgm:t>
    </dgm:pt>
    <dgm:pt modelId="{13AFB62B-1567-4D77-A429-4D4A1B2721AF}" type="pres">
      <dgm:prSet presAssocID="{472368DD-4181-43DA-9E5F-1FE9D3B51038}" presName="sibTrans" presStyleLbl="sibTrans1D1" presStyleIdx="12" presStyleCnt="15"/>
      <dgm:spPr/>
    </dgm:pt>
    <dgm:pt modelId="{EF0159DF-D55C-4951-ABED-307C6EC28283}" type="pres">
      <dgm:prSet presAssocID="{472368DD-4181-43DA-9E5F-1FE9D3B51038}" presName="connectorText" presStyleLbl="sibTrans1D1" presStyleIdx="12" presStyleCnt="15"/>
      <dgm:spPr/>
    </dgm:pt>
    <dgm:pt modelId="{8489EA35-4B7D-4BF4-A69F-1D751D65A40F}" type="pres">
      <dgm:prSet presAssocID="{EC93BA20-8C29-44CD-A3B1-4E36DB95010F}" presName="node" presStyleLbl="node1" presStyleIdx="13" presStyleCnt="16">
        <dgm:presLayoutVars>
          <dgm:bulletEnabled val="1"/>
        </dgm:presLayoutVars>
      </dgm:prSet>
      <dgm:spPr/>
      <dgm:t>
        <a:bodyPr/>
        <a:lstStyle/>
        <a:p>
          <a:endParaRPr lang="en-US"/>
        </a:p>
      </dgm:t>
    </dgm:pt>
    <dgm:pt modelId="{14CE6AF4-8A30-49AC-8D33-B44CD91AF622}" type="pres">
      <dgm:prSet presAssocID="{BAA7C861-29E2-4D52-AC81-3811F24FD4EC}" presName="sibTrans" presStyleLbl="sibTrans1D1" presStyleIdx="13" presStyleCnt="15"/>
      <dgm:spPr/>
      <dgm:t>
        <a:bodyPr/>
        <a:lstStyle/>
        <a:p>
          <a:endParaRPr lang="en-US"/>
        </a:p>
      </dgm:t>
    </dgm:pt>
    <dgm:pt modelId="{C81E7EB6-0254-493E-83D9-00B03CB3F246}" type="pres">
      <dgm:prSet presAssocID="{BAA7C861-29E2-4D52-AC81-3811F24FD4EC}" presName="connectorText" presStyleLbl="sibTrans1D1" presStyleIdx="13" presStyleCnt="15"/>
      <dgm:spPr/>
      <dgm:t>
        <a:bodyPr/>
        <a:lstStyle/>
        <a:p>
          <a:endParaRPr lang="en-US"/>
        </a:p>
      </dgm:t>
    </dgm:pt>
    <dgm:pt modelId="{8471A079-636D-4088-BA14-03E4503009D1}" type="pres">
      <dgm:prSet presAssocID="{6A7A5D45-1B81-4005-A2CC-7835A0BC735D}" presName="node" presStyleLbl="node1" presStyleIdx="14" presStyleCnt="16">
        <dgm:presLayoutVars>
          <dgm:bulletEnabled val="1"/>
        </dgm:presLayoutVars>
      </dgm:prSet>
      <dgm:spPr/>
      <dgm:t>
        <a:bodyPr/>
        <a:lstStyle/>
        <a:p>
          <a:endParaRPr lang="en-US"/>
        </a:p>
      </dgm:t>
    </dgm:pt>
    <dgm:pt modelId="{AE901BCA-CA58-4D94-A05B-C7DD4898E0E7}" type="pres">
      <dgm:prSet presAssocID="{1C85376A-6CC9-46A5-8DB9-CB1505CB9777}" presName="sibTrans" presStyleLbl="sibTrans1D1" presStyleIdx="14" presStyleCnt="15"/>
      <dgm:spPr/>
      <dgm:t>
        <a:bodyPr/>
        <a:lstStyle/>
        <a:p>
          <a:endParaRPr lang="en-US"/>
        </a:p>
      </dgm:t>
    </dgm:pt>
    <dgm:pt modelId="{E18E0415-BD39-42DF-B530-F89EAADF101C}" type="pres">
      <dgm:prSet presAssocID="{1C85376A-6CC9-46A5-8DB9-CB1505CB9777}" presName="connectorText" presStyleLbl="sibTrans1D1" presStyleIdx="14" presStyleCnt="15"/>
      <dgm:spPr/>
      <dgm:t>
        <a:bodyPr/>
        <a:lstStyle/>
        <a:p>
          <a:endParaRPr lang="en-US"/>
        </a:p>
      </dgm:t>
    </dgm:pt>
    <dgm:pt modelId="{9642C82E-F9A6-4215-97DB-8AD5983B5A03}" type="pres">
      <dgm:prSet presAssocID="{8F1A61F6-CAEE-4DE4-A980-287EA295F920}" presName="node" presStyleLbl="node1" presStyleIdx="15" presStyleCnt="16">
        <dgm:presLayoutVars>
          <dgm:bulletEnabled val="1"/>
        </dgm:presLayoutVars>
      </dgm:prSet>
      <dgm:spPr/>
      <dgm:t>
        <a:bodyPr/>
        <a:lstStyle/>
        <a:p>
          <a:endParaRPr lang="en-US"/>
        </a:p>
      </dgm:t>
    </dgm:pt>
  </dgm:ptLst>
  <dgm:cxnLst>
    <dgm:cxn modelId="{AB104641-9541-4B46-9917-484C90D05C6C}" srcId="{EF3CAE54-C87E-4263-BF8B-8F1E2593CA5D}" destId="{45B07CC2-224F-4C56-857F-A9BDCB4BF37C}" srcOrd="4" destOrd="0" parTransId="{AC70ED7A-8C69-43FD-AF54-7C09DC1B13C5}" sibTransId="{8D656D15-AE98-4749-874B-37B5C2420414}"/>
    <dgm:cxn modelId="{39666CAA-E7C7-4F13-8E42-6E1AABDAC554}" type="presOf" srcId="{566B5429-2A1F-42D5-AC4E-33EE84E6D441}" destId="{ED0B5D8A-44B1-4D2B-8BB2-48C6487779DE}" srcOrd="0" destOrd="0" presId="urn:microsoft.com/office/officeart/2005/8/layout/bProcess3"/>
    <dgm:cxn modelId="{848D711A-E6C4-46FA-A34A-9C1A3D539EBD}" type="presOf" srcId="{8F1A61F6-CAEE-4DE4-A980-287EA295F920}" destId="{9642C82E-F9A6-4215-97DB-8AD5983B5A03}" srcOrd="0" destOrd="0" presId="urn:microsoft.com/office/officeart/2005/8/layout/bProcess3"/>
    <dgm:cxn modelId="{CD7F7200-C1A1-4246-BB35-CE3D18F2D60E}" type="presOf" srcId="{2CA20449-8E06-44E6-A066-750052EDF8BF}" destId="{1424DBF4-C98D-4D0D-A65D-EF4678194BA9}" srcOrd="0" destOrd="0" presId="urn:microsoft.com/office/officeart/2005/8/layout/bProcess3"/>
    <dgm:cxn modelId="{AEF4F688-72DB-4516-9C07-435BF885EBDD}" srcId="{EF3CAE54-C87E-4263-BF8B-8F1E2593CA5D}" destId="{658FA2D1-C223-4DCE-B2C8-E5AF8518C1C6}" srcOrd="12" destOrd="0" parTransId="{E8837D76-E9D7-4380-BEC0-4F21F93802D1}" sibTransId="{472368DD-4181-43DA-9E5F-1FE9D3B51038}"/>
    <dgm:cxn modelId="{3467BB25-ADFB-49F6-82BD-8952EC44730E}" type="presOf" srcId="{73B055D2-1907-4EE5-B1A8-8CC8425A9475}" destId="{3E4D29ED-DD7C-4168-8181-8D4533EBE615}" srcOrd="0" destOrd="0" presId="urn:microsoft.com/office/officeart/2005/8/layout/bProcess3"/>
    <dgm:cxn modelId="{B7389FFD-B4A6-445A-BC74-2637ED3CA2D4}" srcId="{EF3CAE54-C87E-4263-BF8B-8F1E2593CA5D}" destId="{539E3517-D265-45E2-82CA-78B898487773}" srcOrd="5" destOrd="0" parTransId="{516A1F4C-40AF-4F89-8E12-00DF627A5D8F}" sibTransId="{9F07E740-E12A-4F2F-96FF-1660C9883291}"/>
    <dgm:cxn modelId="{CA234E14-38A7-4648-B0CB-A5EDD5C9D12C}" type="presOf" srcId="{539E3517-D265-45E2-82CA-78B898487773}" destId="{3A168AF8-9C09-432B-998D-A75912013D1A}" srcOrd="0" destOrd="0" presId="urn:microsoft.com/office/officeart/2005/8/layout/bProcess3"/>
    <dgm:cxn modelId="{6AD5228C-D2AE-4B1E-8AB5-B2422AFB6113}" srcId="{EF3CAE54-C87E-4263-BF8B-8F1E2593CA5D}" destId="{5377BCDE-2EFE-401C-B2C6-90AD9E6685B6}" srcOrd="9" destOrd="0" parTransId="{DE6B3CF1-2A27-4476-B7C1-7C2DBDEC6358}" sibTransId="{E3347E51-EDCC-4782-8218-86B5E65E992C}"/>
    <dgm:cxn modelId="{478188E4-31BD-4B7A-B1BF-E6735232E01D}" type="presOf" srcId="{5377BCDE-2EFE-401C-B2C6-90AD9E6685B6}" destId="{BE75FEA8-4578-43F2-8CB2-B8AF6D4B72AB}" srcOrd="0" destOrd="0" presId="urn:microsoft.com/office/officeart/2005/8/layout/bProcess3"/>
    <dgm:cxn modelId="{ECBFAD47-9A22-4630-9ABF-83C8A3D70E00}" type="presOf" srcId="{9F07E740-E12A-4F2F-96FF-1660C9883291}" destId="{8F1C14D8-4742-4ED1-A55B-7E23FF349EDA}" srcOrd="1" destOrd="0" presId="urn:microsoft.com/office/officeart/2005/8/layout/bProcess3"/>
    <dgm:cxn modelId="{0D031A8B-C355-4E70-B82E-92BA3A9DA853}" type="presOf" srcId="{6093D67E-26AD-4EEE-A699-A7D2556B2254}" destId="{D82F375B-A10C-448A-B577-FFB87B9B00CD}" srcOrd="0" destOrd="0" presId="urn:microsoft.com/office/officeart/2005/8/layout/bProcess3"/>
    <dgm:cxn modelId="{3235AB5C-48B8-449B-9AC0-C946E3F8E9AD}" type="presOf" srcId="{E3347E51-EDCC-4782-8218-86B5E65E992C}" destId="{36757FE8-2852-439D-9C29-3A50BEED87CE}" srcOrd="1" destOrd="0" presId="urn:microsoft.com/office/officeart/2005/8/layout/bProcess3"/>
    <dgm:cxn modelId="{76964A8A-BB53-4CF3-87D4-78CFCDB98302}" type="presOf" srcId="{4AAB0EB4-23A6-4DE1-8834-5DA82C068744}" destId="{A9793916-0E71-4EB8-8D47-9269500A6CE3}" srcOrd="1" destOrd="0" presId="urn:microsoft.com/office/officeart/2005/8/layout/bProcess3"/>
    <dgm:cxn modelId="{808AFF2A-A84F-4B7D-B449-9E2E0087854D}" type="presOf" srcId="{73B055D2-1907-4EE5-B1A8-8CC8425A9475}" destId="{11BA3FD4-0AA2-4AFB-9C26-B8F130590AF9}" srcOrd="1" destOrd="0" presId="urn:microsoft.com/office/officeart/2005/8/layout/bProcess3"/>
    <dgm:cxn modelId="{7E7E623A-EDE4-4B3E-90BE-6E831E0D9321}" type="presOf" srcId="{4AAB0EB4-23A6-4DE1-8834-5DA82C068744}" destId="{F7B297BF-1632-4802-B894-729E2FA91535}" srcOrd="0" destOrd="0" presId="urn:microsoft.com/office/officeart/2005/8/layout/bProcess3"/>
    <dgm:cxn modelId="{3952706E-5D9A-41B0-BC23-DCFED67CF2A7}" srcId="{EF3CAE54-C87E-4263-BF8B-8F1E2593CA5D}" destId="{6A7A5D45-1B81-4005-A2CC-7835A0BC735D}" srcOrd="14" destOrd="0" parTransId="{23271AF9-26CD-474C-BDC4-8E0BEF16B22D}" sibTransId="{1C85376A-6CC9-46A5-8DB9-CB1505CB9777}"/>
    <dgm:cxn modelId="{A0552FC3-B80E-4F39-BD59-6C0802F0A825}" type="presOf" srcId="{45B07CC2-224F-4C56-857F-A9BDCB4BF37C}" destId="{AE066644-11DC-4C76-8C72-2AB688C294F8}" srcOrd="0" destOrd="0" presId="urn:microsoft.com/office/officeart/2005/8/layout/bProcess3"/>
    <dgm:cxn modelId="{F5368EBD-25E8-4E85-9580-49FDF979A30A}" srcId="{EF3CAE54-C87E-4263-BF8B-8F1E2593CA5D}" destId="{A9F438DF-F158-4B96-9333-6725DD3B64FE}" srcOrd="7" destOrd="0" parTransId="{782756FE-586F-4C38-8FCF-65F23EDB57F0}" sibTransId="{13B4B423-44CA-46A6-AC50-906C2C5D91BA}"/>
    <dgm:cxn modelId="{73E90D18-88CF-43FD-B31F-6D812F63FA13}" srcId="{EF3CAE54-C87E-4263-BF8B-8F1E2593CA5D}" destId="{2CA20449-8E06-44E6-A066-750052EDF8BF}" srcOrd="2" destOrd="0" parTransId="{2E62CC28-0FB9-4723-A051-D3E4C9C79218}" sibTransId="{C178D82D-A83F-4820-B75A-2D909C6415DA}"/>
    <dgm:cxn modelId="{1D3DD8D8-A1C0-4FFA-89EB-4486DFC41224}" type="presOf" srcId="{1249C992-66DA-4F23-A9B4-65DC8B922E23}" destId="{527020C6-4B84-4EDE-8ECA-66F2CF933E51}" srcOrd="0" destOrd="0" presId="urn:microsoft.com/office/officeart/2005/8/layout/bProcess3"/>
    <dgm:cxn modelId="{F9FF48BA-5977-4A6B-B2E8-8B269298E41B}" type="presOf" srcId="{6D4EA87D-FA1A-44EF-B4B5-F63E3B0947B9}" destId="{4BC5BEA0-1DF9-4B2C-837D-D615963D563F}" srcOrd="0" destOrd="0" presId="urn:microsoft.com/office/officeart/2005/8/layout/bProcess3"/>
    <dgm:cxn modelId="{7AF1E384-2D66-485D-9D55-6BE4E98381D9}" type="presOf" srcId="{8D656D15-AE98-4749-874B-37B5C2420414}" destId="{9F635635-8B7C-4FFF-80E2-96888E075F75}" srcOrd="1" destOrd="0" presId="urn:microsoft.com/office/officeart/2005/8/layout/bProcess3"/>
    <dgm:cxn modelId="{11578584-9730-41A7-A558-C07BFE1920D7}" type="presOf" srcId="{40F1612F-EC06-4A93-BB19-A53D45CC83FA}" destId="{86B3F6B8-FCD3-49ED-AF1A-9CDC518D100F}" srcOrd="0" destOrd="0" presId="urn:microsoft.com/office/officeart/2005/8/layout/bProcess3"/>
    <dgm:cxn modelId="{F12E7C6F-C48A-4D91-A6FC-7CD01DEC8FF8}" type="presOf" srcId="{C178D82D-A83F-4820-B75A-2D909C6415DA}" destId="{873157BA-B088-49EA-8B56-981BCF634CE7}" srcOrd="0" destOrd="0" presId="urn:microsoft.com/office/officeart/2005/8/layout/bProcess3"/>
    <dgm:cxn modelId="{ADA177F6-24E5-4E46-8EA7-C80BDD204E1B}" type="presOf" srcId="{773BC396-7582-43C8-802D-5F64898642A2}" destId="{7EC023E4-8010-4DCA-959E-8CDA59FAECA2}" srcOrd="1" destOrd="0" presId="urn:microsoft.com/office/officeart/2005/8/layout/bProcess3"/>
    <dgm:cxn modelId="{079551B1-A615-4A56-A88C-E91F0D88D81A}" type="presOf" srcId="{E3347E51-EDCC-4782-8218-86B5E65E992C}" destId="{CAD98761-4151-4236-917C-71AEA4E54A2D}" srcOrd="0" destOrd="0" presId="urn:microsoft.com/office/officeart/2005/8/layout/bProcess3"/>
    <dgm:cxn modelId="{D28490CF-1DB1-4693-929C-D55E0BE1EEDD}" type="presOf" srcId="{BAA7C861-29E2-4D52-AC81-3811F24FD4EC}" destId="{C81E7EB6-0254-493E-83D9-00B03CB3F246}" srcOrd="1" destOrd="0" presId="urn:microsoft.com/office/officeart/2005/8/layout/bProcess3"/>
    <dgm:cxn modelId="{48EC6B59-A951-4907-8188-BDCEA1FEB1BE}" type="presOf" srcId="{E994C8B2-5A45-4452-B405-68E4EF8D72E9}" destId="{27F80002-D27C-4919-A6B8-3AFCB5C7A4FD}" srcOrd="1" destOrd="0" presId="urn:microsoft.com/office/officeart/2005/8/layout/bProcess3"/>
    <dgm:cxn modelId="{E207A55E-1023-4283-944E-1E27AF447C69}" type="presOf" srcId="{B06847AE-5A55-4326-B3C1-51D0DD617AA6}" destId="{0F220ABF-6A63-4FEC-BB6F-78A896B140A7}" srcOrd="1" destOrd="0" presId="urn:microsoft.com/office/officeart/2005/8/layout/bProcess3"/>
    <dgm:cxn modelId="{F955E7AD-ADFB-4537-9379-7CC2FF13FE0C}" type="presOf" srcId="{EC93BA20-8C29-44CD-A3B1-4E36DB95010F}" destId="{8489EA35-4B7D-4BF4-A69F-1D751D65A40F}" srcOrd="0" destOrd="0" presId="urn:microsoft.com/office/officeart/2005/8/layout/bProcess3"/>
    <dgm:cxn modelId="{1F03449E-1AE4-4395-BA9E-992BEB519E10}" type="presOf" srcId="{1C85376A-6CC9-46A5-8DB9-CB1505CB9777}" destId="{E18E0415-BD39-42DF-B530-F89EAADF101C}" srcOrd="1" destOrd="0" presId="urn:microsoft.com/office/officeart/2005/8/layout/bProcess3"/>
    <dgm:cxn modelId="{261B828B-9CE9-47B6-ACFE-6457D3538028}" srcId="{EF3CAE54-C87E-4263-BF8B-8F1E2593CA5D}" destId="{6093D67E-26AD-4EEE-A699-A7D2556B2254}" srcOrd="6" destOrd="0" parTransId="{E0607F78-8175-4386-B3C7-86C6F38662C7}" sibTransId="{E994C8B2-5A45-4452-B405-68E4EF8D72E9}"/>
    <dgm:cxn modelId="{511293EB-81A2-4707-A063-E847B1E1B412}" srcId="{EF3CAE54-C87E-4263-BF8B-8F1E2593CA5D}" destId="{EC93BA20-8C29-44CD-A3B1-4E36DB95010F}" srcOrd="13" destOrd="0" parTransId="{4D574CFE-5EE4-489D-849F-7759AF264927}" sibTransId="{BAA7C861-29E2-4D52-AC81-3811F24FD4EC}"/>
    <dgm:cxn modelId="{A7340C38-BF0F-4EC7-B052-6A8812228F53}" type="presOf" srcId="{DA8934B9-5581-49CA-B59C-FBF2E2B0E8C8}" destId="{24E02499-E6A4-41D9-B38C-7BCB95CAE498}" srcOrd="1" destOrd="0" presId="urn:microsoft.com/office/officeart/2005/8/layout/bProcess3"/>
    <dgm:cxn modelId="{18D38B3E-112F-4BB4-90E8-1241618B9F66}" type="presOf" srcId="{C178D82D-A83F-4820-B75A-2D909C6415DA}" destId="{A286DD0A-BFF3-4AAC-BA1A-9AD9B1D4C714}" srcOrd="1" destOrd="0" presId="urn:microsoft.com/office/officeart/2005/8/layout/bProcess3"/>
    <dgm:cxn modelId="{682978B0-02DB-4DA8-AD1C-86202E4391AC}" type="presOf" srcId="{A9F438DF-F158-4B96-9333-6725DD3B64FE}" destId="{498BFC85-7E95-4565-9074-461F75060F9E}" srcOrd="0" destOrd="0" presId="urn:microsoft.com/office/officeart/2005/8/layout/bProcess3"/>
    <dgm:cxn modelId="{91DB605D-9505-41CA-8046-F7808BFA4E3F}" type="presOf" srcId="{6D4EA87D-FA1A-44EF-B4B5-F63E3B0947B9}" destId="{89454302-5877-4CF6-8BFB-22B7C927A399}" srcOrd="1" destOrd="0" presId="urn:microsoft.com/office/officeart/2005/8/layout/bProcess3"/>
    <dgm:cxn modelId="{2E33726E-9227-4AF7-97C8-DC31325E0E05}" srcId="{EF3CAE54-C87E-4263-BF8B-8F1E2593CA5D}" destId="{1249C992-66DA-4F23-A9B4-65DC8B922E23}" srcOrd="11" destOrd="0" parTransId="{07D25BC5-85BB-4D7C-861F-18576A79681B}" sibTransId="{4AAB0EB4-23A6-4DE1-8834-5DA82C068744}"/>
    <dgm:cxn modelId="{61DE8746-6C6E-4E7A-AA34-3DBCC48D5066}" type="presOf" srcId="{9F07E740-E12A-4F2F-96FF-1660C9883291}" destId="{683DE153-154A-4456-BA1B-6D6D3A879E52}" srcOrd="0" destOrd="0" presId="urn:microsoft.com/office/officeart/2005/8/layout/bProcess3"/>
    <dgm:cxn modelId="{31B9F119-AE6E-4B33-B6A2-8BDCCF489D81}" type="presOf" srcId="{EF3CAE54-C87E-4263-BF8B-8F1E2593CA5D}" destId="{DBDF97F8-4050-4DAC-995F-5A1AA60949A8}" srcOrd="0" destOrd="0" presId="urn:microsoft.com/office/officeart/2005/8/layout/bProcess3"/>
    <dgm:cxn modelId="{ACC77DF1-F480-4FDB-9807-405738BC0475}" type="presOf" srcId="{472368DD-4181-43DA-9E5F-1FE9D3B51038}" destId="{EF0159DF-D55C-4951-ABED-307C6EC28283}" srcOrd="1" destOrd="0" presId="urn:microsoft.com/office/officeart/2005/8/layout/bProcess3"/>
    <dgm:cxn modelId="{5AC32FBA-B6F6-445B-AA25-C3CF0518117B}" type="presOf" srcId="{E994C8B2-5A45-4452-B405-68E4EF8D72E9}" destId="{A5C04297-412F-4014-BA43-A110DC332A33}" srcOrd="0" destOrd="0" presId="urn:microsoft.com/office/officeart/2005/8/layout/bProcess3"/>
    <dgm:cxn modelId="{5DAAA230-181B-4FB2-8C9B-767987D7BE81}" type="presOf" srcId="{13B4B423-44CA-46A6-AC50-906C2C5D91BA}" destId="{E4DBC575-0A57-414C-96AF-BF7C6F0898AC}" srcOrd="0" destOrd="0" presId="urn:microsoft.com/office/officeart/2005/8/layout/bProcess3"/>
    <dgm:cxn modelId="{2525F74E-BA5A-431D-AE16-B555CF7A02F2}" type="presOf" srcId="{8D656D15-AE98-4749-874B-37B5C2420414}" destId="{4E465E7E-3436-4FB6-95CF-4AEC91E2FDE9}" srcOrd="0" destOrd="0" presId="urn:microsoft.com/office/officeart/2005/8/layout/bProcess3"/>
    <dgm:cxn modelId="{974BE481-8177-4FD4-9E2C-B7E245074E31}" srcId="{EF3CAE54-C87E-4263-BF8B-8F1E2593CA5D}" destId="{3D809338-D093-49FD-87D4-5856BF069F75}" srcOrd="8" destOrd="0" parTransId="{DD866293-F0FA-4673-8727-CF1B92976951}" sibTransId="{73B055D2-1907-4EE5-B1A8-8CC8425A9475}"/>
    <dgm:cxn modelId="{4831371F-CA12-4F09-B833-0369F3300809}" srcId="{EF3CAE54-C87E-4263-BF8B-8F1E2593CA5D}" destId="{40F1612F-EC06-4A93-BB19-A53D45CC83FA}" srcOrd="3" destOrd="0" parTransId="{DF5A354D-3D48-4C42-9271-6BD6AEDAA873}" sibTransId="{773BC396-7582-43C8-802D-5F64898642A2}"/>
    <dgm:cxn modelId="{35D1AC50-AE9F-4F94-B850-4E60AF063D32}" type="presOf" srcId="{658FA2D1-C223-4DCE-B2C8-E5AF8518C1C6}" destId="{91A33514-5787-4233-8D28-0783D1CFC959}" srcOrd="0" destOrd="0" presId="urn:microsoft.com/office/officeart/2005/8/layout/bProcess3"/>
    <dgm:cxn modelId="{EF487B30-37B9-4298-8738-778E8202BFF5}" type="presOf" srcId="{13B4B423-44CA-46A6-AC50-906C2C5D91BA}" destId="{FD930C14-17BD-4B3A-A4C8-E14086B96BA0}" srcOrd="1" destOrd="0" presId="urn:microsoft.com/office/officeart/2005/8/layout/bProcess3"/>
    <dgm:cxn modelId="{CC87620E-8411-4718-9D0F-2047D2073C6E}" type="presOf" srcId="{472368DD-4181-43DA-9E5F-1FE9D3B51038}" destId="{13AFB62B-1567-4D77-A429-4D4A1B2721AF}" srcOrd="0" destOrd="0" presId="urn:microsoft.com/office/officeart/2005/8/layout/bProcess3"/>
    <dgm:cxn modelId="{D0BA50E0-AF9A-45D2-845B-9A0FDB6D3736}" srcId="{EF3CAE54-C87E-4263-BF8B-8F1E2593CA5D}" destId="{566B5429-2A1F-42D5-AC4E-33EE84E6D441}" srcOrd="0" destOrd="0" parTransId="{94D5F636-F847-4D1F-B62C-C0D9F6F49A5B}" sibTransId="{6D4EA87D-FA1A-44EF-B4B5-F63E3B0947B9}"/>
    <dgm:cxn modelId="{806472DE-C001-4B78-B0CA-81B6DF3FF619}" type="presOf" srcId="{773BC396-7582-43C8-802D-5F64898642A2}" destId="{3C08F0F9-AF6F-4B4A-8D57-061264C24FDC}" srcOrd="0" destOrd="0" presId="urn:microsoft.com/office/officeart/2005/8/layout/bProcess3"/>
    <dgm:cxn modelId="{166B1B57-463C-4E9F-8447-630A944D343B}" type="presOf" srcId="{BAA7C861-29E2-4D52-AC81-3811F24FD4EC}" destId="{14CE6AF4-8A30-49AC-8D33-B44CD91AF622}" srcOrd="0" destOrd="0" presId="urn:microsoft.com/office/officeart/2005/8/layout/bProcess3"/>
    <dgm:cxn modelId="{1CF8F6E1-F8A6-4A55-9FA1-B216CA6E1612}" type="presOf" srcId="{6A7A5D45-1B81-4005-A2CC-7835A0BC735D}" destId="{8471A079-636D-4088-BA14-03E4503009D1}" srcOrd="0" destOrd="0" presId="urn:microsoft.com/office/officeart/2005/8/layout/bProcess3"/>
    <dgm:cxn modelId="{E6E354C9-2E83-44DC-A051-9EF3A5DB14E8}" type="presOf" srcId="{FB005730-8A13-4B11-AEFF-E386B7C28FB3}" destId="{CCD7178D-5BED-4A2D-9B36-0F04095A4DC3}" srcOrd="0" destOrd="0" presId="urn:microsoft.com/office/officeart/2005/8/layout/bProcess3"/>
    <dgm:cxn modelId="{FA919C02-2BC7-4B90-9D33-3A296CF35AC1}" type="presOf" srcId="{D8CCD204-EF44-41E5-B8AC-80743C6A2B76}" destId="{49C64544-4C1E-4E63-BE9F-FE5C59379DD9}" srcOrd="0" destOrd="0" presId="urn:microsoft.com/office/officeart/2005/8/layout/bProcess3"/>
    <dgm:cxn modelId="{514B9B97-545C-4868-BC5D-D757FDDE9059}" type="presOf" srcId="{DA8934B9-5581-49CA-B59C-FBF2E2B0E8C8}" destId="{3A57ABDF-A2B0-4E45-82B2-1110FE0130AF}" srcOrd="0" destOrd="0" presId="urn:microsoft.com/office/officeart/2005/8/layout/bProcess3"/>
    <dgm:cxn modelId="{A556E19A-BADA-4E24-A00C-9252E11086CF}" srcId="{EF3CAE54-C87E-4263-BF8B-8F1E2593CA5D}" destId="{D8CCD204-EF44-41E5-B8AC-80743C6A2B76}" srcOrd="10" destOrd="0" parTransId="{BDCFFAE6-C788-4ED9-87FD-A9A023B7D8B9}" sibTransId="{DA8934B9-5581-49CA-B59C-FBF2E2B0E8C8}"/>
    <dgm:cxn modelId="{65154856-5A80-4939-96C2-3C7158AEE438}" srcId="{EF3CAE54-C87E-4263-BF8B-8F1E2593CA5D}" destId="{FB005730-8A13-4B11-AEFF-E386B7C28FB3}" srcOrd="1" destOrd="0" parTransId="{C5867487-9976-4E1D-BA69-DDFE0213C457}" sibTransId="{B06847AE-5A55-4326-B3C1-51D0DD617AA6}"/>
    <dgm:cxn modelId="{1635EB59-A2A9-4404-8A3D-777DB98165E8}" type="presOf" srcId="{B06847AE-5A55-4326-B3C1-51D0DD617AA6}" destId="{EAB3BF63-ABCE-4275-8429-F6F13E07336F}" srcOrd="0" destOrd="0" presId="urn:microsoft.com/office/officeart/2005/8/layout/bProcess3"/>
    <dgm:cxn modelId="{A13175B5-1DF4-4E75-9D8D-F2F4AC7EA30C}" srcId="{EF3CAE54-C87E-4263-BF8B-8F1E2593CA5D}" destId="{8F1A61F6-CAEE-4DE4-A980-287EA295F920}" srcOrd="15" destOrd="0" parTransId="{4AA30910-BECC-41F2-B3A0-52FA1949EA20}" sibTransId="{B80EED1B-8447-4E81-9009-FA53A5F975DE}"/>
    <dgm:cxn modelId="{E27AE1AF-2935-415A-98F5-124A58AB241D}" type="presOf" srcId="{3D809338-D093-49FD-87D4-5856BF069F75}" destId="{2922C1D8-176F-4DE4-A4F8-6A8D5293E970}" srcOrd="0" destOrd="0" presId="urn:microsoft.com/office/officeart/2005/8/layout/bProcess3"/>
    <dgm:cxn modelId="{23E22D16-4E7F-47FD-80A5-4927142F3B92}" type="presOf" srcId="{1C85376A-6CC9-46A5-8DB9-CB1505CB9777}" destId="{AE901BCA-CA58-4D94-A05B-C7DD4898E0E7}" srcOrd="0" destOrd="0" presId="urn:microsoft.com/office/officeart/2005/8/layout/bProcess3"/>
    <dgm:cxn modelId="{E6629317-C9DF-480C-8931-BFC03654B6F7}" type="presParOf" srcId="{DBDF97F8-4050-4DAC-995F-5A1AA60949A8}" destId="{ED0B5D8A-44B1-4D2B-8BB2-48C6487779DE}" srcOrd="0" destOrd="0" presId="urn:microsoft.com/office/officeart/2005/8/layout/bProcess3"/>
    <dgm:cxn modelId="{B861AD54-B527-4ED6-8FDF-4668ACF06E58}" type="presParOf" srcId="{DBDF97F8-4050-4DAC-995F-5A1AA60949A8}" destId="{4BC5BEA0-1DF9-4B2C-837D-D615963D563F}" srcOrd="1" destOrd="0" presId="urn:microsoft.com/office/officeart/2005/8/layout/bProcess3"/>
    <dgm:cxn modelId="{6184BED8-FA5E-4E8C-8A2A-33335E359034}" type="presParOf" srcId="{4BC5BEA0-1DF9-4B2C-837D-D615963D563F}" destId="{89454302-5877-4CF6-8BFB-22B7C927A399}" srcOrd="0" destOrd="0" presId="urn:microsoft.com/office/officeart/2005/8/layout/bProcess3"/>
    <dgm:cxn modelId="{C5185465-92B8-40AB-AD99-CC503C800A95}" type="presParOf" srcId="{DBDF97F8-4050-4DAC-995F-5A1AA60949A8}" destId="{CCD7178D-5BED-4A2D-9B36-0F04095A4DC3}" srcOrd="2" destOrd="0" presId="urn:microsoft.com/office/officeart/2005/8/layout/bProcess3"/>
    <dgm:cxn modelId="{1E2EF1C9-3D72-43CD-B7E6-CE97304BF83F}" type="presParOf" srcId="{DBDF97F8-4050-4DAC-995F-5A1AA60949A8}" destId="{EAB3BF63-ABCE-4275-8429-F6F13E07336F}" srcOrd="3" destOrd="0" presId="urn:microsoft.com/office/officeart/2005/8/layout/bProcess3"/>
    <dgm:cxn modelId="{EAE31C2F-739E-41BC-B35F-E6DED4E25626}" type="presParOf" srcId="{EAB3BF63-ABCE-4275-8429-F6F13E07336F}" destId="{0F220ABF-6A63-4FEC-BB6F-78A896B140A7}" srcOrd="0" destOrd="0" presId="urn:microsoft.com/office/officeart/2005/8/layout/bProcess3"/>
    <dgm:cxn modelId="{92647247-5237-4473-8F4F-3CA7D152A668}" type="presParOf" srcId="{DBDF97F8-4050-4DAC-995F-5A1AA60949A8}" destId="{1424DBF4-C98D-4D0D-A65D-EF4678194BA9}" srcOrd="4" destOrd="0" presId="urn:microsoft.com/office/officeart/2005/8/layout/bProcess3"/>
    <dgm:cxn modelId="{2F763260-5B8E-47A0-80FE-4795F605884E}" type="presParOf" srcId="{DBDF97F8-4050-4DAC-995F-5A1AA60949A8}" destId="{873157BA-B088-49EA-8B56-981BCF634CE7}" srcOrd="5" destOrd="0" presId="urn:microsoft.com/office/officeart/2005/8/layout/bProcess3"/>
    <dgm:cxn modelId="{A58E2232-EED0-46CA-B3FC-5B67646B16C0}" type="presParOf" srcId="{873157BA-B088-49EA-8B56-981BCF634CE7}" destId="{A286DD0A-BFF3-4AAC-BA1A-9AD9B1D4C714}" srcOrd="0" destOrd="0" presId="urn:microsoft.com/office/officeart/2005/8/layout/bProcess3"/>
    <dgm:cxn modelId="{61872F98-CFE5-428C-90DA-6D0DB43BD006}" type="presParOf" srcId="{DBDF97F8-4050-4DAC-995F-5A1AA60949A8}" destId="{86B3F6B8-FCD3-49ED-AF1A-9CDC518D100F}" srcOrd="6" destOrd="0" presId="urn:microsoft.com/office/officeart/2005/8/layout/bProcess3"/>
    <dgm:cxn modelId="{5FE8EC40-BC8D-48D8-8AB6-26D0846EADC1}" type="presParOf" srcId="{DBDF97F8-4050-4DAC-995F-5A1AA60949A8}" destId="{3C08F0F9-AF6F-4B4A-8D57-061264C24FDC}" srcOrd="7" destOrd="0" presId="urn:microsoft.com/office/officeart/2005/8/layout/bProcess3"/>
    <dgm:cxn modelId="{A758C251-3DBE-4F06-B843-7C990314FC6A}" type="presParOf" srcId="{3C08F0F9-AF6F-4B4A-8D57-061264C24FDC}" destId="{7EC023E4-8010-4DCA-959E-8CDA59FAECA2}" srcOrd="0" destOrd="0" presId="urn:microsoft.com/office/officeart/2005/8/layout/bProcess3"/>
    <dgm:cxn modelId="{9BDC296B-34AC-44AA-B12D-339E2082C1B8}" type="presParOf" srcId="{DBDF97F8-4050-4DAC-995F-5A1AA60949A8}" destId="{AE066644-11DC-4C76-8C72-2AB688C294F8}" srcOrd="8" destOrd="0" presId="urn:microsoft.com/office/officeart/2005/8/layout/bProcess3"/>
    <dgm:cxn modelId="{55B03906-5BD2-4669-9B14-239E5966FDCB}" type="presParOf" srcId="{DBDF97F8-4050-4DAC-995F-5A1AA60949A8}" destId="{4E465E7E-3436-4FB6-95CF-4AEC91E2FDE9}" srcOrd="9" destOrd="0" presId="urn:microsoft.com/office/officeart/2005/8/layout/bProcess3"/>
    <dgm:cxn modelId="{3B19FAC6-616C-4F64-B3A4-557941A2B290}" type="presParOf" srcId="{4E465E7E-3436-4FB6-95CF-4AEC91E2FDE9}" destId="{9F635635-8B7C-4FFF-80E2-96888E075F75}" srcOrd="0" destOrd="0" presId="urn:microsoft.com/office/officeart/2005/8/layout/bProcess3"/>
    <dgm:cxn modelId="{248C1B4F-505E-4F0D-B7EC-AA9A68DFCB80}" type="presParOf" srcId="{DBDF97F8-4050-4DAC-995F-5A1AA60949A8}" destId="{3A168AF8-9C09-432B-998D-A75912013D1A}" srcOrd="10" destOrd="0" presId="urn:microsoft.com/office/officeart/2005/8/layout/bProcess3"/>
    <dgm:cxn modelId="{30E47613-A0F5-45C6-8466-361375905127}" type="presParOf" srcId="{DBDF97F8-4050-4DAC-995F-5A1AA60949A8}" destId="{683DE153-154A-4456-BA1B-6D6D3A879E52}" srcOrd="11" destOrd="0" presId="urn:microsoft.com/office/officeart/2005/8/layout/bProcess3"/>
    <dgm:cxn modelId="{B104533D-983F-43EE-A8B6-73081D5E80FA}" type="presParOf" srcId="{683DE153-154A-4456-BA1B-6D6D3A879E52}" destId="{8F1C14D8-4742-4ED1-A55B-7E23FF349EDA}" srcOrd="0" destOrd="0" presId="urn:microsoft.com/office/officeart/2005/8/layout/bProcess3"/>
    <dgm:cxn modelId="{2A23B58B-16BC-4773-9E2E-DA4FD3726555}" type="presParOf" srcId="{DBDF97F8-4050-4DAC-995F-5A1AA60949A8}" destId="{D82F375B-A10C-448A-B577-FFB87B9B00CD}" srcOrd="12" destOrd="0" presId="urn:microsoft.com/office/officeart/2005/8/layout/bProcess3"/>
    <dgm:cxn modelId="{D05BF9F2-F7BB-4D65-87ED-3AD65DFEAA49}" type="presParOf" srcId="{DBDF97F8-4050-4DAC-995F-5A1AA60949A8}" destId="{A5C04297-412F-4014-BA43-A110DC332A33}" srcOrd="13" destOrd="0" presId="urn:microsoft.com/office/officeart/2005/8/layout/bProcess3"/>
    <dgm:cxn modelId="{3C414189-0C51-4A65-9B97-67035F21D46E}" type="presParOf" srcId="{A5C04297-412F-4014-BA43-A110DC332A33}" destId="{27F80002-D27C-4919-A6B8-3AFCB5C7A4FD}" srcOrd="0" destOrd="0" presId="urn:microsoft.com/office/officeart/2005/8/layout/bProcess3"/>
    <dgm:cxn modelId="{24C8A323-E8DC-4FB0-AEF2-7443F9200F2A}" type="presParOf" srcId="{DBDF97F8-4050-4DAC-995F-5A1AA60949A8}" destId="{498BFC85-7E95-4565-9074-461F75060F9E}" srcOrd="14" destOrd="0" presId="urn:microsoft.com/office/officeart/2005/8/layout/bProcess3"/>
    <dgm:cxn modelId="{6CD0B545-0DEE-40DC-988B-8F17C59A6A57}" type="presParOf" srcId="{DBDF97F8-4050-4DAC-995F-5A1AA60949A8}" destId="{E4DBC575-0A57-414C-96AF-BF7C6F0898AC}" srcOrd="15" destOrd="0" presId="urn:microsoft.com/office/officeart/2005/8/layout/bProcess3"/>
    <dgm:cxn modelId="{F2D59F26-18A2-4FA5-9025-4D4B1FD3F34C}" type="presParOf" srcId="{E4DBC575-0A57-414C-96AF-BF7C6F0898AC}" destId="{FD930C14-17BD-4B3A-A4C8-E14086B96BA0}" srcOrd="0" destOrd="0" presId="urn:microsoft.com/office/officeart/2005/8/layout/bProcess3"/>
    <dgm:cxn modelId="{54FFA46E-5F73-4123-BB5D-2CA18A119423}" type="presParOf" srcId="{DBDF97F8-4050-4DAC-995F-5A1AA60949A8}" destId="{2922C1D8-176F-4DE4-A4F8-6A8D5293E970}" srcOrd="16" destOrd="0" presId="urn:microsoft.com/office/officeart/2005/8/layout/bProcess3"/>
    <dgm:cxn modelId="{D5E9B42E-6898-4716-AFCF-C965931C03D5}" type="presParOf" srcId="{DBDF97F8-4050-4DAC-995F-5A1AA60949A8}" destId="{3E4D29ED-DD7C-4168-8181-8D4533EBE615}" srcOrd="17" destOrd="0" presId="urn:microsoft.com/office/officeart/2005/8/layout/bProcess3"/>
    <dgm:cxn modelId="{7C9BF917-22E7-41AB-947C-06C0D33E321D}" type="presParOf" srcId="{3E4D29ED-DD7C-4168-8181-8D4533EBE615}" destId="{11BA3FD4-0AA2-4AFB-9C26-B8F130590AF9}" srcOrd="0" destOrd="0" presId="urn:microsoft.com/office/officeart/2005/8/layout/bProcess3"/>
    <dgm:cxn modelId="{8A4646E3-A71B-4EC4-AA5B-84B49E65B36F}" type="presParOf" srcId="{DBDF97F8-4050-4DAC-995F-5A1AA60949A8}" destId="{BE75FEA8-4578-43F2-8CB2-B8AF6D4B72AB}" srcOrd="18" destOrd="0" presId="urn:microsoft.com/office/officeart/2005/8/layout/bProcess3"/>
    <dgm:cxn modelId="{07CA9BDA-D170-4135-B6A1-64C6884DDE47}" type="presParOf" srcId="{DBDF97F8-4050-4DAC-995F-5A1AA60949A8}" destId="{CAD98761-4151-4236-917C-71AEA4E54A2D}" srcOrd="19" destOrd="0" presId="urn:microsoft.com/office/officeart/2005/8/layout/bProcess3"/>
    <dgm:cxn modelId="{C63D4E3E-3867-40D5-8FBE-3F9AC5487378}" type="presParOf" srcId="{CAD98761-4151-4236-917C-71AEA4E54A2D}" destId="{36757FE8-2852-439D-9C29-3A50BEED87CE}" srcOrd="0" destOrd="0" presId="urn:microsoft.com/office/officeart/2005/8/layout/bProcess3"/>
    <dgm:cxn modelId="{46504E4D-838F-474C-944B-5B1E3ED7BDBD}" type="presParOf" srcId="{DBDF97F8-4050-4DAC-995F-5A1AA60949A8}" destId="{49C64544-4C1E-4E63-BE9F-FE5C59379DD9}" srcOrd="20" destOrd="0" presId="urn:microsoft.com/office/officeart/2005/8/layout/bProcess3"/>
    <dgm:cxn modelId="{0EE8EB5A-3BA7-463D-A899-811EE8715FD5}" type="presParOf" srcId="{DBDF97F8-4050-4DAC-995F-5A1AA60949A8}" destId="{3A57ABDF-A2B0-4E45-82B2-1110FE0130AF}" srcOrd="21" destOrd="0" presId="urn:microsoft.com/office/officeart/2005/8/layout/bProcess3"/>
    <dgm:cxn modelId="{360C4327-FDD4-46D5-B431-9028245073BA}" type="presParOf" srcId="{3A57ABDF-A2B0-4E45-82B2-1110FE0130AF}" destId="{24E02499-E6A4-41D9-B38C-7BCB95CAE498}" srcOrd="0" destOrd="0" presId="urn:microsoft.com/office/officeart/2005/8/layout/bProcess3"/>
    <dgm:cxn modelId="{848DEB4D-B1EF-41F6-8FEA-3AFE5E4AAD4F}" type="presParOf" srcId="{DBDF97F8-4050-4DAC-995F-5A1AA60949A8}" destId="{527020C6-4B84-4EDE-8ECA-66F2CF933E51}" srcOrd="22" destOrd="0" presId="urn:microsoft.com/office/officeart/2005/8/layout/bProcess3"/>
    <dgm:cxn modelId="{7AC20AF3-EE55-43FF-A226-567645455B90}" type="presParOf" srcId="{DBDF97F8-4050-4DAC-995F-5A1AA60949A8}" destId="{F7B297BF-1632-4802-B894-729E2FA91535}" srcOrd="23" destOrd="0" presId="urn:microsoft.com/office/officeart/2005/8/layout/bProcess3"/>
    <dgm:cxn modelId="{42853071-DB53-4695-BFE0-7A85AC3E3118}" type="presParOf" srcId="{F7B297BF-1632-4802-B894-729E2FA91535}" destId="{A9793916-0E71-4EB8-8D47-9269500A6CE3}" srcOrd="0" destOrd="0" presId="urn:microsoft.com/office/officeart/2005/8/layout/bProcess3"/>
    <dgm:cxn modelId="{51BD79C5-E10C-4C28-A107-EF0AD9B3FAE1}" type="presParOf" srcId="{DBDF97F8-4050-4DAC-995F-5A1AA60949A8}" destId="{91A33514-5787-4233-8D28-0783D1CFC959}" srcOrd="24" destOrd="0" presId="urn:microsoft.com/office/officeart/2005/8/layout/bProcess3"/>
    <dgm:cxn modelId="{DC45FE12-F472-417A-BB4A-54DC851C0168}" type="presParOf" srcId="{DBDF97F8-4050-4DAC-995F-5A1AA60949A8}" destId="{13AFB62B-1567-4D77-A429-4D4A1B2721AF}" srcOrd="25" destOrd="0" presId="urn:microsoft.com/office/officeart/2005/8/layout/bProcess3"/>
    <dgm:cxn modelId="{7B4BCB0B-9468-49E4-84FA-198C68D24485}" type="presParOf" srcId="{13AFB62B-1567-4D77-A429-4D4A1B2721AF}" destId="{EF0159DF-D55C-4951-ABED-307C6EC28283}" srcOrd="0" destOrd="0" presId="urn:microsoft.com/office/officeart/2005/8/layout/bProcess3"/>
    <dgm:cxn modelId="{4C179376-F700-4633-A8C3-40831D67F989}" type="presParOf" srcId="{DBDF97F8-4050-4DAC-995F-5A1AA60949A8}" destId="{8489EA35-4B7D-4BF4-A69F-1D751D65A40F}" srcOrd="26" destOrd="0" presId="urn:microsoft.com/office/officeart/2005/8/layout/bProcess3"/>
    <dgm:cxn modelId="{B8A6B375-538A-441E-9F1A-FB4A780A2F0C}" type="presParOf" srcId="{DBDF97F8-4050-4DAC-995F-5A1AA60949A8}" destId="{14CE6AF4-8A30-49AC-8D33-B44CD91AF622}" srcOrd="27" destOrd="0" presId="urn:microsoft.com/office/officeart/2005/8/layout/bProcess3"/>
    <dgm:cxn modelId="{C40A759E-8F81-488E-B084-772C9E79B889}" type="presParOf" srcId="{14CE6AF4-8A30-49AC-8D33-B44CD91AF622}" destId="{C81E7EB6-0254-493E-83D9-00B03CB3F246}" srcOrd="0" destOrd="0" presId="urn:microsoft.com/office/officeart/2005/8/layout/bProcess3"/>
    <dgm:cxn modelId="{9517EB6E-0D0E-45D8-813B-9626171E7DFE}" type="presParOf" srcId="{DBDF97F8-4050-4DAC-995F-5A1AA60949A8}" destId="{8471A079-636D-4088-BA14-03E4503009D1}" srcOrd="28" destOrd="0" presId="urn:microsoft.com/office/officeart/2005/8/layout/bProcess3"/>
    <dgm:cxn modelId="{DDD2E6AD-25EB-431C-927D-2A8B09D24115}" type="presParOf" srcId="{DBDF97F8-4050-4DAC-995F-5A1AA60949A8}" destId="{AE901BCA-CA58-4D94-A05B-C7DD4898E0E7}" srcOrd="29" destOrd="0" presId="urn:microsoft.com/office/officeart/2005/8/layout/bProcess3"/>
    <dgm:cxn modelId="{0E28B3EE-6497-4DF2-A7E1-EEB7AF65933B}" type="presParOf" srcId="{AE901BCA-CA58-4D94-A05B-C7DD4898E0E7}" destId="{E18E0415-BD39-42DF-B530-F89EAADF101C}" srcOrd="0" destOrd="0" presId="urn:microsoft.com/office/officeart/2005/8/layout/bProcess3"/>
    <dgm:cxn modelId="{4E445B09-1536-4588-9B30-F178F52AE4B5}" type="presParOf" srcId="{DBDF97F8-4050-4DAC-995F-5A1AA60949A8}" destId="{9642C82E-F9A6-4215-97DB-8AD5983B5A03}" srcOrd="30" destOrd="0" presId="urn:microsoft.com/office/officeart/2005/8/layout/bProcess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D394E6-D0EB-49D5-88D6-DE30BCED5F73}">
      <dsp:nvSpPr>
        <dsp:cNvPr id="0" name=""/>
        <dsp:cNvSpPr/>
      </dsp:nvSpPr>
      <dsp:spPr>
        <a:xfrm>
          <a:off x="1233918" y="32093"/>
          <a:ext cx="1540492" cy="1540492"/>
        </a:xfrm>
        <a:prstGeom prst="ellipse">
          <a:avLst/>
        </a:prstGeom>
        <a:solidFill>
          <a:srgbClr val="FFFF00">
            <a:alpha val="50000"/>
          </a:srgb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IN" sz="1400" kern="1200" dirty="0" smtClean="0"/>
            <a:t>Mechanical</a:t>
          </a:r>
          <a:endParaRPr lang="en-US" sz="1400" kern="1200" dirty="0"/>
        </a:p>
      </dsp:txBody>
      <dsp:txXfrm>
        <a:off x="1439317" y="301679"/>
        <a:ext cx="1129694" cy="693221"/>
      </dsp:txXfrm>
    </dsp:sp>
    <dsp:sp modelId="{6D10FC7B-A8FF-4539-A178-A2298E73D2D3}">
      <dsp:nvSpPr>
        <dsp:cNvPr id="0" name=""/>
        <dsp:cNvSpPr/>
      </dsp:nvSpPr>
      <dsp:spPr>
        <a:xfrm>
          <a:off x="1789779" y="994901"/>
          <a:ext cx="1540492" cy="1540492"/>
        </a:xfrm>
        <a:prstGeom prst="ellipse">
          <a:avLst/>
        </a:prstGeom>
        <a:solidFill>
          <a:srgbClr val="0070C0">
            <a:alpha val="50000"/>
          </a:srgb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IN" sz="1400" kern="1200" dirty="0" smtClean="0"/>
            <a:t>Electronics</a:t>
          </a:r>
          <a:endParaRPr lang="en-US" sz="1400" kern="1200" dirty="0"/>
        </a:p>
      </dsp:txBody>
      <dsp:txXfrm>
        <a:off x="2260913" y="1392861"/>
        <a:ext cx="924295" cy="847270"/>
      </dsp:txXfrm>
    </dsp:sp>
    <dsp:sp modelId="{CFB670CE-E42A-47BA-9674-B8ECD1270634}">
      <dsp:nvSpPr>
        <dsp:cNvPr id="0" name=""/>
        <dsp:cNvSpPr/>
      </dsp:nvSpPr>
      <dsp:spPr>
        <a:xfrm>
          <a:off x="678057" y="994901"/>
          <a:ext cx="1540492" cy="1540492"/>
        </a:xfrm>
        <a:prstGeom prst="ellipse">
          <a:avLst/>
        </a:prstGeom>
        <a:solidFill>
          <a:srgbClr val="FF0000">
            <a:alpha val="50000"/>
          </a:srgb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IN" sz="1400" kern="1200" dirty="0" smtClean="0"/>
            <a:t>Hydraulic</a:t>
          </a:r>
          <a:endParaRPr lang="en-US" sz="1400" kern="1200" dirty="0"/>
        </a:p>
      </dsp:txBody>
      <dsp:txXfrm>
        <a:off x="823120" y="1392861"/>
        <a:ext cx="924295" cy="84727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C5BEA0-1DF9-4B2C-837D-D615963D563F}">
      <dsp:nvSpPr>
        <dsp:cNvPr id="0" name=""/>
        <dsp:cNvSpPr/>
      </dsp:nvSpPr>
      <dsp:spPr>
        <a:xfrm>
          <a:off x="2087265" y="451790"/>
          <a:ext cx="349555" cy="91440"/>
        </a:xfrm>
        <a:custGeom>
          <a:avLst/>
          <a:gdLst/>
          <a:ahLst/>
          <a:cxnLst/>
          <a:rect l="0" t="0" r="0" b="0"/>
          <a:pathLst>
            <a:path>
              <a:moveTo>
                <a:pt x="0" y="45720"/>
              </a:moveTo>
              <a:lnTo>
                <a:pt x="349555"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52539" y="495610"/>
        <a:ext cx="19007" cy="3801"/>
      </dsp:txXfrm>
    </dsp:sp>
    <dsp:sp modelId="{ED0B5D8A-44B1-4D2B-8BB2-48C6487779DE}">
      <dsp:nvSpPr>
        <dsp:cNvPr id="0" name=""/>
        <dsp:cNvSpPr/>
      </dsp:nvSpPr>
      <dsp:spPr>
        <a:xfrm>
          <a:off x="436215" y="1655"/>
          <a:ext cx="1652849" cy="99170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Deciding the speed range for application</a:t>
          </a:r>
          <a:endParaRPr lang="en-US" sz="1200" kern="1200" dirty="0"/>
        </a:p>
      </dsp:txBody>
      <dsp:txXfrm>
        <a:off x="436215" y="1655"/>
        <a:ext cx="1652849" cy="991709"/>
      </dsp:txXfrm>
    </dsp:sp>
    <dsp:sp modelId="{EAB3BF63-ABCE-4275-8429-F6F13E07336F}">
      <dsp:nvSpPr>
        <dsp:cNvPr id="0" name=""/>
        <dsp:cNvSpPr/>
      </dsp:nvSpPr>
      <dsp:spPr>
        <a:xfrm>
          <a:off x="4120270" y="451790"/>
          <a:ext cx="349555" cy="91440"/>
        </a:xfrm>
        <a:custGeom>
          <a:avLst/>
          <a:gdLst/>
          <a:ahLst/>
          <a:cxnLst/>
          <a:rect l="0" t="0" r="0" b="0"/>
          <a:pathLst>
            <a:path>
              <a:moveTo>
                <a:pt x="0" y="45720"/>
              </a:moveTo>
              <a:lnTo>
                <a:pt x="349555"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85544" y="495610"/>
        <a:ext cx="19007" cy="3801"/>
      </dsp:txXfrm>
    </dsp:sp>
    <dsp:sp modelId="{CCD7178D-5BED-4A2D-9B36-0F04095A4DC3}">
      <dsp:nvSpPr>
        <dsp:cNvPr id="0" name=""/>
        <dsp:cNvSpPr/>
      </dsp:nvSpPr>
      <dsp:spPr>
        <a:xfrm>
          <a:off x="2469220" y="1655"/>
          <a:ext cx="1652849" cy="99170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CAD Development for the rear end</a:t>
          </a:r>
          <a:endParaRPr lang="en-US" sz="1200" kern="1200" dirty="0"/>
        </a:p>
      </dsp:txBody>
      <dsp:txXfrm>
        <a:off x="2469220" y="1655"/>
        <a:ext cx="1652849" cy="991709"/>
      </dsp:txXfrm>
    </dsp:sp>
    <dsp:sp modelId="{873157BA-B088-49EA-8B56-981BCF634CE7}">
      <dsp:nvSpPr>
        <dsp:cNvPr id="0" name=""/>
        <dsp:cNvSpPr/>
      </dsp:nvSpPr>
      <dsp:spPr>
        <a:xfrm>
          <a:off x="6153276" y="451790"/>
          <a:ext cx="349555" cy="91440"/>
        </a:xfrm>
        <a:custGeom>
          <a:avLst/>
          <a:gdLst/>
          <a:ahLst/>
          <a:cxnLst/>
          <a:rect l="0" t="0" r="0" b="0"/>
          <a:pathLst>
            <a:path>
              <a:moveTo>
                <a:pt x="0" y="45720"/>
              </a:moveTo>
              <a:lnTo>
                <a:pt x="349555"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318549" y="495610"/>
        <a:ext cx="19007" cy="3801"/>
      </dsp:txXfrm>
    </dsp:sp>
    <dsp:sp modelId="{1424DBF4-C98D-4D0D-A65D-EF4678194BA9}">
      <dsp:nvSpPr>
        <dsp:cNvPr id="0" name=""/>
        <dsp:cNvSpPr/>
      </dsp:nvSpPr>
      <dsp:spPr>
        <a:xfrm>
          <a:off x="4502226" y="1655"/>
          <a:ext cx="1652849" cy="99170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Aluminium Frame machining and preparation for assembly</a:t>
          </a:r>
          <a:endParaRPr lang="en-US" sz="1200" kern="1200" dirty="0"/>
        </a:p>
      </dsp:txBody>
      <dsp:txXfrm>
        <a:off x="4502226" y="1655"/>
        <a:ext cx="1652849" cy="991709"/>
      </dsp:txXfrm>
    </dsp:sp>
    <dsp:sp modelId="{3C08F0F9-AF6F-4B4A-8D57-061264C24FDC}">
      <dsp:nvSpPr>
        <dsp:cNvPr id="0" name=""/>
        <dsp:cNvSpPr/>
      </dsp:nvSpPr>
      <dsp:spPr>
        <a:xfrm>
          <a:off x="1262640" y="991565"/>
          <a:ext cx="6099016" cy="349555"/>
        </a:xfrm>
        <a:custGeom>
          <a:avLst/>
          <a:gdLst/>
          <a:ahLst/>
          <a:cxnLst/>
          <a:rect l="0" t="0" r="0" b="0"/>
          <a:pathLst>
            <a:path>
              <a:moveTo>
                <a:pt x="6099016" y="0"/>
              </a:moveTo>
              <a:lnTo>
                <a:pt x="6099016" y="191877"/>
              </a:lnTo>
              <a:lnTo>
                <a:pt x="0" y="191877"/>
              </a:lnTo>
              <a:lnTo>
                <a:pt x="0" y="349555"/>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59377" y="1164442"/>
        <a:ext cx="305542" cy="3801"/>
      </dsp:txXfrm>
    </dsp:sp>
    <dsp:sp modelId="{86B3F6B8-FCD3-49ED-AF1A-9CDC518D100F}">
      <dsp:nvSpPr>
        <dsp:cNvPr id="0" name=""/>
        <dsp:cNvSpPr/>
      </dsp:nvSpPr>
      <dsp:spPr>
        <a:xfrm>
          <a:off x="6535231" y="1655"/>
          <a:ext cx="1652849" cy="99170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DC Motor Driver selection resulting in the chosen L298n motor driver</a:t>
          </a:r>
          <a:endParaRPr lang="en-US" sz="1200" kern="1200" dirty="0"/>
        </a:p>
      </dsp:txBody>
      <dsp:txXfrm>
        <a:off x="6535231" y="1655"/>
        <a:ext cx="1652849" cy="991709"/>
      </dsp:txXfrm>
    </dsp:sp>
    <dsp:sp modelId="{4E465E7E-3436-4FB6-95CF-4AEC91E2FDE9}">
      <dsp:nvSpPr>
        <dsp:cNvPr id="0" name=""/>
        <dsp:cNvSpPr/>
      </dsp:nvSpPr>
      <dsp:spPr>
        <a:xfrm>
          <a:off x="2087265" y="1817557"/>
          <a:ext cx="331258" cy="91440"/>
        </a:xfrm>
        <a:custGeom>
          <a:avLst/>
          <a:gdLst/>
          <a:ahLst/>
          <a:cxnLst/>
          <a:rect l="0" t="0" r="0" b="0"/>
          <a:pathLst>
            <a:path>
              <a:moveTo>
                <a:pt x="0" y="51819"/>
              </a:moveTo>
              <a:lnTo>
                <a:pt x="182729" y="51819"/>
              </a:lnTo>
              <a:lnTo>
                <a:pt x="182729" y="45720"/>
              </a:lnTo>
              <a:lnTo>
                <a:pt x="331258"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43846" y="1861376"/>
        <a:ext cx="18095" cy="3801"/>
      </dsp:txXfrm>
    </dsp:sp>
    <dsp:sp modelId="{AE066644-11DC-4C76-8C72-2AB688C294F8}">
      <dsp:nvSpPr>
        <dsp:cNvPr id="0" name=""/>
        <dsp:cNvSpPr/>
      </dsp:nvSpPr>
      <dsp:spPr>
        <a:xfrm>
          <a:off x="436215" y="1373521"/>
          <a:ext cx="1652849" cy="99170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DC Motor and Stepper Motor Test for the rear end</a:t>
          </a:r>
          <a:endParaRPr lang="en-US" sz="1200" kern="1200" dirty="0"/>
        </a:p>
      </dsp:txBody>
      <dsp:txXfrm>
        <a:off x="436215" y="1373521"/>
        <a:ext cx="1652849" cy="991709"/>
      </dsp:txXfrm>
    </dsp:sp>
    <dsp:sp modelId="{683DE153-154A-4456-BA1B-6D6D3A879E52}">
      <dsp:nvSpPr>
        <dsp:cNvPr id="0" name=""/>
        <dsp:cNvSpPr/>
      </dsp:nvSpPr>
      <dsp:spPr>
        <a:xfrm>
          <a:off x="4101973" y="1817557"/>
          <a:ext cx="349555" cy="91440"/>
        </a:xfrm>
        <a:custGeom>
          <a:avLst/>
          <a:gdLst/>
          <a:ahLst/>
          <a:cxnLst/>
          <a:rect l="0" t="0" r="0" b="0"/>
          <a:pathLst>
            <a:path>
              <a:moveTo>
                <a:pt x="0" y="45720"/>
              </a:moveTo>
              <a:lnTo>
                <a:pt x="349555"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67247" y="1861376"/>
        <a:ext cx="19007" cy="3801"/>
      </dsp:txXfrm>
    </dsp:sp>
    <dsp:sp modelId="{3A168AF8-9C09-432B-998D-A75912013D1A}">
      <dsp:nvSpPr>
        <dsp:cNvPr id="0" name=""/>
        <dsp:cNvSpPr/>
      </dsp:nvSpPr>
      <dsp:spPr>
        <a:xfrm>
          <a:off x="2450923" y="1367422"/>
          <a:ext cx="1652849" cy="99170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Rear end quarter assembly and testing </a:t>
          </a:r>
          <a:endParaRPr lang="en-US" sz="1200" kern="1200" dirty="0"/>
        </a:p>
      </dsp:txBody>
      <dsp:txXfrm>
        <a:off x="2450923" y="1367422"/>
        <a:ext cx="1652849" cy="991709"/>
      </dsp:txXfrm>
    </dsp:sp>
    <dsp:sp modelId="{A5C04297-412F-4014-BA43-A110DC332A33}">
      <dsp:nvSpPr>
        <dsp:cNvPr id="0" name=""/>
        <dsp:cNvSpPr/>
      </dsp:nvSpPr>
      <dsp:spPr>
        <a:xfrm>
          <a:off x="6134979" y="1817557"/>
          <a:ext cx="367852" cy="91440"/>
        </a:xfrm>
        <a:custGeom>
          <a:avLst/>
          <a:gdLst/>
          <a:ahLst/>
          <a:cxnLst/>
          <a:rect l="0" t="0" r="0" b="0"/>
          <a:pathLst>
            <a:path>
              <a:moveTo>
                <a:pt x="0" y="45720"/>
              </a:moveTo>
              <a:lnTo>
                <a:pt x="201026" y="45720"/>
              </a:lnTo>
              <a:lnTo>
                <a:pt x="201026" y="51819"/>
              </a:lnTo>
              <a:lnTo>
                <a:pt x="367852" y="5181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308942" y="1861376"/>
        <a:ext cx="19924" cy="3801"/>
      </dsp:txXfrm>
    </dsp:sp>
    <dsp:sp modelId="{D82F375B-A10C-448A-B577-FFB87B9B00CD}">
      <dsp:nvSpPr>
        <dsp:cNvPr id="0" name=""/>
        <dsp:cNvSpPr/>
      </dsp:nvSpPr>
      <dsp:spPr>
        <a:xfrm>
          <a:off x="4483929" y="1367422"/>
          <a:ext cx="1652849" cy="99170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Front end steering geometry design as per Ackerman Steering Principle</a:t>
          </a:r>
          <a:endParaRPr lang="en-US" sz="1200" kern="1200" dirty="0"/>
        </a:p>
      </dsp:txBody>
      <dsp:txXfrm>
        <a:off x="4483929" y="1367422"/>
        <a:ext cx="1652849" cy="991709"/>
      </dsp:txXfrm>
    </dsp:sp>
    <dsp:sp modelId="{E4DBC575-0A57-414C-96AF-BF7C6F0898AC}">
      <dsp:nvSpPr>
        <dsp:cNvPr id="0" name=""/>
        <dsp:cNvSpPr/>
      </dsp:nvSpPr>
      <dsp:spPr>
        <a:xfrm>
          <a:off x="1262640" y="2363431"/>
          <a:ext cx="6099016" cy="349555"/>
        </a:xfrm>
        <a:custGeom>
          <a:avLst/>
          <a:gdLst/>
          <a:ahLst/>
          <a:cxnLst/>
          <a:rect l="0" t="0" r="0" b="0"/>
          <a:pathLst>
            <a:path>
              <a:moveTo>
                <a:pt x="6099016" y="0"/>
              </a:moveTo>
              <a:lnTo>
                <a:pt x="6099016" y="191877"/>
              </a:lnTo>
              <a:lnTo>
                <a:pt x="0" y="191877"/>
              </a:lnTo>
              <a:lnTo>
                <a:pt x="0" y="349555"/>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59377" y="2536308"/>
        <a:ext cx="305542" cy="3801"/>
      </dsp:txXfrm>
    </dsp:sp>
    <dsp:sp modelId="{498BFC85-7E95-4565-9074-461F75060F9E}">
      <dsp:nvSpPr>
        <dsp:cNvPr id="0" name=""/>
        <dsp:cNvSpPr/>
      </dsp:nvSpPr>
      <dsp:spPr>
        <a:xfrm>
          <a:off x="6535231" y="1373521"/>
          <a:ext cx="1652849" cy="99170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CAD Development for the front end</a:t>
          </a:r>
          <a:endParaRPr lang="en-US" sz="1200" kern="1200" dirty="0"/>
        </a:p>
      </dsp:txBody>
      <dsp:txXfrm>
        <a:off x="6535231" y="1373521"/>
        <a:ext cx="1652849" cy="991709"/>
      </dsp:txXfrm>
    </dsp:sp>
    <dsp:sp modelId="{3E4D29ED-DD7C-4168-8181-8D4533EBE615}">
      <dsp:nvSpPr>
        <dsp:cNvPr id="0" name=""/>
        <dsp:cNvSpPr/>
      </dsp:nvSpPr>
      <dsp:spPr>
        <a:xfrm>
          <a:off x="2087265" y="3195521"/>
          <a:ext cx="349555" cy="91440"/>
        </a:xfrm>
        <a:custGeom>
          <a:avLst/>
          <a:gdLst/>
          <a:ahLst/>
          <a:cxnLst/>
          <a:rect l="0" t="0" r="0" b="0"/>
          <a:pathLst>
            <a:path>
              <a:moveTo>
                <a:pt x="0" y="45720"/>
              </a:moveTo>
              <a:lnTo>
                <a:pt x="349555"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52539" y="3239340"/>
        <a:ext cx="19007" cy="3801"/>
      </dsp:txXfrm>
    </dsp:sp>
    <dsp:sp modelId="{2922C1D8-176F-4DE4-A4F8-6A8D5293E970}">
      <dsp:nvSpPr>
        <dsp:cNvPr id="0" name=""/>
        <dsp:cNvSpPr/>
      </dsp:nvSpPr>
      <dsp:spPr>
        <a:xfrm>
          <a:off x="436215" y="2745386"/>
          <a:ext cx="1652849" cy="99170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Front end Stepper motor driver  (L298n) electronics and rack and pinion selection</a:t>
          </a:r>
          <a:endParaRPr lang="en-US" sz="1200" kern="1200" dirty="0"/>
        </a:p>
      </dsp:txBody>
      <dsp:txXfrm>
        <a:off x="436215" y="2745386"/>
        <a:ext cx="1652849" cy="991709"/>
      </dsp:txXfrm>
    </dsp:sp>
    <dsp:sp modelId="{CAD98761-4151-4236-917C-71AEA4E54A2D}">
      <dsp:nvSpPr>
        <dsp:cNvPr id="0" name=""/>
        <dsp:cNvSpPr/>
      </dsp:nvSpPr>
      <dsp:spPr>
        <a:xfrm>
          <a:off x="4120270" y="3195521"/>
          <a:ext cx="349555" cy="91440"/>
        </a:xfrm>
        <a:custGeom>
          <a:avLst/>
          <a:gdLst/>
          <a:ahLst/>
          <a:cxnLst/>
          <a:rect l="0" t="0" r="0" b="0"/>
          <a:pathLst>
            <a:path>
              <a:moveTo>
                <a:pt x="0" y="45720"/>
              </a:moveTo>
              <a:lnTo>
                <a:pt x="349555"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85544" y="3239340"/>
        <a:ext cx="19007" cy="3801"/>
      </dsp:txXfrm>
    </dsp:sp>
    <dsp:sp modelId="{BE75FEA8-4578-43F2-8CB2-B8AF6D4B72AB}">
      <dsp:nvSpPr>
        <dsp:cNvPr id="0" name=""/>
        <dsp:cNvSpPr/>
      </dsp:nvSpPr>
      <dsp:spPr>
        <a:xfrm>
          <a:off x="2469220" y="2745386"/>
          <a:ext cx="1652849" cy="99170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Complete electronics soldering on </a:t>
          </a:r>
          <a:r>
            <a:rPr lang="en-IN" sz="1200" kern="1200" dirty="0" err="1" smtClean="0"/>
            <a:t>perfboard</a:t>
          </a:r>
          <a:r>
            <a:rPr lang="en-IN" sz="1200" kern="1200" dirty="0" smtClean="0"/>
            <a:t> along with the Arduino MEGA Microcontroller</a:t>
          </a:r>
          <a:endParaRPr lang="en-US" sz="1200" kern="1200" dirty="0"/>
        </a:p>
      </dsp:txBody>
      <dsp:txXfrm>
        <a:off x="2469220" y="2745386"/>
        <a:ext cx="1652849" cy="991709"/>
      </dsp:txXfrm>
    </dsp:sp>
    <dsp:sp modelId="{3A57ABDF-A2B0-4E45-82B2-1110FE0130AF}">
      <dsp:nvSpPr>
        <dsp:cNvPr id="0" name=""/>
        <dsp:cNvSpPr/>
      </dsp:nvSpPr>
      <dsp:spPr>
        <a:xfrm>
          <a:off x="6153276" y="3195521"/>
          <a:ext cx="349555" cy="91440"/>
        </a:xfrm>
        <a:custGeom>
          <a:avLst/>
          <a:gdLst/>
          <a:ahLst/>
          <a:cxnLst/>
          <a:rect l="0" t="0" r="0" b="0"/>
          <a:pathLst>
            <a:path>
              <a:moveTo>
                <a:pt x="0" y="45720"/>
              </a:moveTo>
              <a:lnTo>
                <a:pt x="349555"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318549" y="3239340"/>
        <a:ext cx="19007" cy="3801"/>
      </dsp:txXfrm>
    </dsp:sp>
    <dsp:sp modelId="{49C64544-4C1E-4E63-BE9F-FE5C59379DD9}">
      <dsp:nvSpPr>
        <dsp:cNvPr id="0" name=""/>
        <dsp:cNvSpPr/>
      </dsp:nvSpPr>
      <dsp:spPr>
        <a:xfrm>
          <a:off x="4502226" y="2745386"/>
          <a:ext cx="1652849" cy="99170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Front end testing and assembly</a:t>
          </a:r>
          <a:endParaRPr lang="en-US" sz="1200" kern="1200" dirty="0"/>
        </a:p>
      </dsp:txBody>
      <dsp:txXfrm>
        <a:off x="4502226" y="2745386"/>
        <a:ext cx="1652849" cy="991709"/>
      </dsp:txXfrm>
    </dsp:sp>
    <dsp:sp modelId="{F7B297BF-1632-4802-B894-729E2FA91535}">
      <dsp:nvSpPr>
        <dsp:cNvPr id="0" name=""/>
        <dsp:cNvSpPr/>
      </dsp:nvSpPr>
      <dsp:spPr>
        <a:xfrm>
          <a:off x="1262640" y="3735296"/>
          <a:ext cx="6099016" cy="349555"/>
        </a:xfrm>
        <a:custGeom>
          <a:avLst/>
          <a:gdLst/>
          <a:ahLst/>
          <a:cxnLst/>
          <a:rect l="0" t="0" r="0" b="0"/>
          <a:pathLst>
            <a:path>
              <a:moveTo>
                <a:pt x="6099016" y="0"/>
              </a:moveTo>
              <a:lnTo>
                <a:pt x="6099016" y="191877"/>
              </a:lnTo>
              <a:lnTo>
                <a:pt x="0" y="191877"/>
              </a:lnTo>
              <a:lnTo>
                <a:pt x="0" y="349555"/>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59377" y="3908173"/>
        <a:ext cx="305542" cy="3801"/>
      </dsp:txXfrm>
    </dsp:sp>
    <dsp:sp modelId="{527020C6-4B84-4EDE-8ECA-66F2CF933E51}">
      <dsp:nvSpPr>
        <dsp:cNvPr id="0" name=""/>
        <dsp:cNvSpPr/>
      </dsp:nvSpPr>
      <dsp:spPr>
        <a:xfrm>
          <a:off x="6535231" y="2745386"/>
          <a:ext cx="1652849" cy="99170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Hydraulic Design and Assembly</a:t>
          </a:r>
          <a:endParaRPr lang="en-US" sz="1200" kern="1200" dirty="0"/>
        </a:p>
      </dsp:txBody>
      <dsp:txXfrm>
        <a:off x="6535231" y="2745386"/>
        <a:ext cx="1652849" cy="991709"/>
      </dsp:txXfrm>
    </dsp:sp>
    <dsp:sp modelId="{13AFB62B-1567-4D77-A429-4D4A1B2721AF}">
      <dsp:nvSpPr>
        <dsp:cNvPr id="0" name=""/>
        <dsp:cNvSpPr/>
      </dsp:nvSpPr>
      <dsp:spPr>
        <a:xfrm>
          <a:off x="2087265" y="4567387"/>
          <a:ext cx="349555" cy="91440"/>
        </a:xfrm>
        <a:custGeom>
          <a:avLst/>
          <a:gdLst/>
          <a:ahLst/>
          <a:cxnLst/>
          <a:rect l="0" t="0" r="0" b="0"/>
          <a:pathLst>
            <a:path>
              <a:moveTo>
                <a:pt x="0" y="45720"/>
              </a:moveTo>
              <a:lnTo>
                <a:pt x="349555"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52539" y="4611206"/>
        <a:ext cx="19007" cy="3801"/>
      </dsp:txXfrm>
    </dsp:sp>
    <dsp:sp modelId="{91A33514-5787-4233-8D28-0783D1CFC959}">
      <dsp:nvSpPr>
        <dsp:cNvPr id="0" name=""/>
        <dsp:cNvSpPr/>
      </dsp:nvSpPr>
      <dsp:spPr>
        <a:xfrm>
          <a:off x="436215" y="4117252"/>
          <a:ext cx="1652849" cy="99170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Prototype controller design and joystick correction</a:t>
          </a:r>
          <a:endParaRPr lang="en-US" sz="1200" kern="1200" dirty="0"/>
        </a:p>
      </dsp:txBody>
      <dsp:txXfrm>
        <a:off x="436215" y="4117252"/>
        <a:ext cx="1652849" cy="991709"/>
      </dsp:txXfrm>
    </dsp:sp>
    <dsp:sp modelId="{14CE6AF4-8A30-49AC-8D33-B44CD91AF622}">
      <dsp:nvSpPr>
        <dsp:cNvPr id="0" name=""/>
        <dsp:cNvSpPr/>
      </dsp:nvSpPr>
      <dsp:spPr>
        <a:xfrm>
          <a:off x="4120270" y="4567387"/>
          <a:ext cx="349555" cy="91440"/>
        </a:xfrm>
        <a:custGeom>
          <a:avLst/>
          <a:gdLst/>
          <a:ahLst/>
          <a:cxnLst/>
          <a:rect l="0" t="0" r="0" b="0"/>
          <a:pathLst>
            <a:path>
              <a:moveTo>
                <a:pt x="0" y="45720"/>
              </a:moveTo>
              <a:lnTo>
                <a:pt x="349555"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85544" y="4611206"/>
        <a:ext cx="19007" cy="3801"/>
      </dsp:txXfrm>
    </dsp:sp>
    <dsp:sp modelId="{8489EA35-4B7D-4BF4-A69F-1D751D65A40F}">
      <dsp:nvSpPr>
        <dsp:cNvPr id="0" name=""/>
        <dsp:cNvSpPr/>
      </dsp:nvSpPr>
      <dsp:spPr>
        <a:xfrm>
          <a:off x="2469220" y="4117252"/>
          <a:ext cx="1652849" cy="99170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Full </a:t>
          </a:r>
          <a:r>
            <a:rPr lang="en-IN" sz="1200" kern="1200" dirty="0" smtClean="0"/>
            <a:t>model integration using 2 Arduino UNOs</a:t>
          </a:r>
          <a:endParaRPr lang="en-US" sz="1200" kern="1200" dirty="0"/>
        </a:p>
      </dsp:txBody>
      <dsp:txXfrm>
        <a:off x="2469220" y="4117252"/>
        <a:ext cx="1652849" cy="991709"/>
      </dsp:txXfrm>
    </dsp:sp>
    <dsp:sp modelId="{AE901BCA-CA58-4D94-A05B-C7DD4898E0E7}">
      <dsp:nvSpPr>
        <dsp:cNvPr id="0" name=""/>
        <dsp:cNvSpPr/>
      </dsp:nvSpPr>
      <dsp:spPr>
        <a:xfrm>
          <a:off x="6153276" y="4567387"/>
          <a:ext cx="349555" cy="91440"/>
        </a:xfrm>
        <a:custGeom>
          <a:avLst/>
          <a:gdLst/>
          <a:ahLst/>
          <a:cxnLst/>
          <a:rect l="0" t="0" r="0" b="0"/>
          <a:pathLst>
            <a:path>
              <a:moveTo>
                <a:pt x="0" y="45720"/>
              </a:moveTo>
              <a:lnTo>
                <a:pt x="349555"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318549" y="4611206"/>
        <a:ext cx="19007" cy="3801"/>
      </dsp:txXfrm>
    </dsp:sp>
    <dsp:sp modelId="{8471A079-636D-4088-BA14-03E4503009D1}">
      <dsp:nvSpPr>
        <dsp:cNvPr id="0" name=""/>
        <dsp:cNvSpPr/>
      </dsp:nvSpPr>
      <dsp:spPr>
        <a:xfrm>
          <a:off x="4502226" y="4117252"/>
          <a:ext cx="1652849" cy="991709"/>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Turning Circle Radius (TCR) measurement and validation</a:t>
          </a:r>
          <a:endParaRPr lang="en-US" sz="1200" kern="1200" dirty="0"/>
        </a:p>
      </dsp:txBody>
      <dsp:txXfrm>
        <a:off x="4502226" y="4117252"/>
        <a:ext cx="1652849" cy="991709"/>
      </dsp:txXfrm>
    </dsp:sp>
    <dsp:sp modelId="{9642C82E-F9A6-4215-97DB-8AD5983B5A03}">
      <dsp:nvSpPr>
        <dsp:cNvPr id="0" name=""/>
        <dsp:cNvSpPr/>
      </dsp:nvSpPr>
      <dsp:spPr>
        <a:xfrm>
          <a:off x="6535231" y="4117252"/>
          <a:ext cx="1652849" cy="99170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IN" sz="1200" kern="1200" dirty="0" smtClean="0"/>
            <a:t>Evaluation and confirmation of the reduction in the TCR</a:t>
          </a:r>
          <a:endParaRPr lang="en-US" sz="1200" kern="1200" dirty="0"/>
        </a:p>
      </dsp:txBody>
      <dsp:txXfrm>
        <a:off x="6535231" y="4117252"/>
        <a:ext cx="1652849" cy="991709"/>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smtClean="0"/>
              <a:t>Rear wheel steering tends to be unstable due to the steering geometry thereby increasing the chances of oversteer. A rear wheel steered vehicle turns in the direction opposite of how it is initially steered, making it confusing for the driver.  A rapid steering input will cause two accelerations. First in the direction that the wheel is steered, and then in the opposite direction, a sort of reverse response. Above-mentioned reasons make rear-only steered vehicles uncommon in use </a:t>
            </a:r>
          </a:p>
          <a:p>
            <a:pPr marL="0" lvl="0" indent="0" algn="l" rtl="0">
              <a:spcBef>
                <a:spcPts val="0"/>
              </a:spcBef>
              <a:spcAft>
                <a:spcPts val="0"/>
              </a:spcAft>
              <a:buNone/>
            </a:pPr>
            <a:endParaRPr dirty="0"/>
          </a:p>
        </p:txBody>
      </p:sp>
      <p:sp>
        <p:nvSpPr>
          <p:cNvPr id="251" name="Google Shape;25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0" name="Google Shape;20;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21" name="Google Shape;21;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22" name="Google Shape;22;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23" name="Google Shape;23;p2"/>
          <p:cNvPicPr preferRelativeResize="0"/>
          <p:nvPr/>
        </p:nvPicPr>
        <p:blipFill rotWithShape="1">
          <a:blip r:embed="rId2">
            <a:alphaModFix/>
          </a:blip>
          <a:srcRect/>
          <a:stretch/>
        </p:blipFill>
        <p:spPr>
          <a:xfrm>
            <a:off x="0" y="1"/>
            <a:ext cx="755576" cy="855842"/>
          </a:xfrm>
          <a:prstGeom prst="rect">
            <a:avLst/>
          </a:prstGeom>
          <a:noFill/>
          <a:ln>
            <a:noFill/>
          </a:ln>
        </p:spPr>
      </p:pic>
      <p:pic>
        <p:nvPicPr>
          <p:cNvPr id="24" name="Google Shape;24;p2"/>
          <p:cNvPicPr preferRelativeResize="0"/>
          <p:nvPr/>
        </p:nvPicPr>
        <p:blipFill rotWithShape="1">
          <a:blip r:embed="rId3">
            <a:alphaModFix/>
          </a:blip>
          <a:srcRect/>
          <a:stretch/>
        </p:blipFill>
        <p:spPr>
          <a:xfrm>
            <a:off x="6993510" y="1"/>
            <a:ext cx="2134011" cy="8367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80" name="Google Shape;8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81" name="Google Shape;8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86" name="Google Shape;86;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87" name="Google Shape;87;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29" name="Google Shape;2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30" name="Google Shape;3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35" name="Google Shape;3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36" name="Google Shape;3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42" name="Google Shape;42;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43" name="Google Shape;4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51" name="Google Shape;51;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52" name="Google Shape;5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56" name="Google Shape;5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57" name="Google Shape;5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60" name="Google Shape;60;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61" name="Google Shape;61;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67" name="Google Shape;67;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68" name="Google Shape;6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31 May 2019</a:t>
            </a:r>
            <a:endParaRPr/>
          </a:p>
        </p:txBody>
      </p:sp>
      <p:sp>
        <p:nvSpPr>
          <p:cNvPr id="74" name="Google Shape;74;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smtClean="0"/>
              <a:t>Design and Development of Advanced Steering System for Low Speed Applications</a:t>
            </a:r>
            <a:endParaRPr/>
          </a:p>
        </p:txBody>
      </p:sp>
      <p:sp>
        <p:nvSpPr>
          <p:cNvPr id="75" name="Google Shape;75;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smtClean="0"/>
              <a:t>31 May 2019</a:t>
            </a:r>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GB" smtClean="0"/>
              <a:t>Design and Development of Advanced Steering System for Low Speed Applications</a:t>
            </a:r>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pic>
        <p:nvPicPr>
          <p:cNvPr id="15" name="Google Shape;15;p1"/>
          <p:cNvPicPr preferRelativeResize="0"/>
          <p:nvPr/>
        </p:nvPicPr>
        <p:blipFill rotWithShape="1">
          <a:blip r:embed="rId13">
            <a:alphaModFix/>
          </a:blip>
          <a:srcRect/>
          <a:stretch/>
        </p:blipFill>
        <p:spPr>
          <a:xfrm>
            <a:off x="0" y="1"/>
            <a:ext cx="755576" cy="855842"/>
          </a:xfrm>
          <a:prstGeom prst="rect">
            <a:avLst/>
          </a:prstGeom>
          <a:noFill/>
          <a:ln>
            <a:noFill/>
          </a:ln>
        </p:spPr>
      </p:pic>
      <p:pic>
        <p:nvPicPr>
          <p:cNvPr id="16" name="Google Shape;16;p1"/>
          <p:cNvPicPr preferRelativeResize="0"/>
          <p:nvPr/>
        </p:nvPicPr>
        <p:blipFill rotWithShape="1">
          <a:blip r:embed="rId14">
            <a:alphaModFix/>
          </a:blip>
          <a:srcRect/>
          <a:stretch/>
        </p:blipFill>
        <p:spPr>
          <a:xfrm>
            <a:off x="6993510" y="1"/>
            <a:ext cx="2134011" cy="836712"/>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file:///C:\Users\govin\Desktop\FINAL%20REVIEW\final%20combined%20video.mp4"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slide" Target="slide4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 Target="slide4.xml"/><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9.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9.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2.jpeg"/></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 Target="slide22.xml"/></Relationships>
</file>

<file path=ppt/slides/_rels/slide40.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hyperlink" Target="http://www.supercars.ne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26.xml"/><Relationship Id="rId4" Type="http://schemas.openxmlformats.org/officeDocument/2006/relationships/slide" Target="slide23.xml"/></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29.xml"/><Relationship Id="rId7"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alpha val="53000"/>
          </a:srgbClr>
        </a:solidFill>
        <a:effectLst/>
      </p:bgPr>
    </p:bg>
    <p:spTree>
      <p:nvGrpSpPr>
        <p:cNvPr id="1" name="Shape 92"/>
        <p:cNvGrpSpPr/>
        <p:nvPr/>
      </p:nvGrpSpPr>
      <p:grpSpPr>
        <a:xfrm>
          <a:off x="0" y="0"/>
          <a:ext cx="0" cy="0"/>
          <a:chOff x="0" y="0"/>
          <a:chExt cx="0" cy="0"/>
        </a:xfrm>
      </p:grpSpPr>
      <p:sp>
        <p:nvSpPr>
          <p:cNvPr id="93" name="Google Shape;93;p13"/>
          <p:cNvSpPr txBox="1">
            <a:spLocks noGrp="1"/>
          </p:cNvSpPr>
          <p:nvPr>
            <p:ph type="ctrTitle"/>
          </p:nvPr>
        </p:nvSpPr>
        <p:spPr>
          <a:xfrm>
            <a:off x="431540" y="1700808"/>
            <a:ext cx="828092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IN" sz="3959" dirty="0"/>
              <a:t>Design and Development of Advanced Steering System for Low Speed Applications</a:t>
            </a:r>
            <a:endParaRPr sz="3959" dirty="0"/>
          </a:p>
        </p:txBody>
      </p:sp>
      <p:sp>
        <p:nvSpPr>
          <p:cNvPr id="94" name="Google Shape;94;p13"/>
          <p:cNvSpPr txBox="1">
            <a:spLocks noGrp="1"/>
          </p:cNvSpPr>
          <p:nvPr>
            <p:ph type="subTitle" idx="1"/>
          </p:nvPr>
        </p:nvSpPr>
        <p:spPr>
          <a:xfrm>
            <a:off x="323528" y="3886200"/>
            <a:ext cx="8496944" cy="1752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888888"/>
              </a:buClr>
              <a:buSzPts val="2035"/>
              <a:buNone/>
            </a:pPr>
            <a:r>
              <a:rPr lang="en-IN" sz="2035" dirty="0">
                <a:solidFill>
                  <a:schemeClr val="bg1"/>
                </a:solidFill>
              </a:rPr>
              <a:t>Saksham </a:t>
            </a:r>
            <a:r>
              <a:rPr lang="en-IN" sz="2035" dirty="0" smtClean="0">
                <a:solidFill>
                  <a:schemeClr val="bg1"/>
                </a:solidFill>
              </a:rPr>
              <a:t>Verma     </a:t>
            </a:r>
            <a:r>
              <a:rPr lang="en-IN" sz="2035" dirty="0">
                <a:solidFill>
                  <a:schemeClr val="bg1"/>
                </a:solidFill>
              </a:rPr>
              <a:t>Shreyas </a:t>
            </a:r>
            <a:r>
              <a:rPr lang="en-IN" sz="2035" dirty="0" smtClean="0">
                <a:solidFill>
                  <a:schemeClr val="bg1"/>
                </a:solidFill>
              </a:rPr>
              <a:t>Shanker     </a:t>
            </a:r>
            <a:r>
              <a:rPr lang="en-IN" sz="2035" dirty="0">
                <a:solidFill>
                  <a:schemeClr val="bg1"/>
                </a:solidFill>
              </a:rPr>
              <a:t>Govind Ajith Kumar</a:t>
            </a:r>
            <a:endParaRPr dirty="0">
              <a:solidFill>
                <a:schemeClr val="bg1"/>
              </a:solidFill>
            </a:endParaRPr>
          </a:p>
          <a:p>
            <a:pPr marL="0" lvl="0" indent="0" algn="ctr" rtl="0">
              <a:lnSpc>
                <a:spcPct val="90000"/>
              </a:lnSpc>
              <a:spcBef>
                <a:spcPts val="407"/>
              </a:spcBef>
              <a:spcAft>
                <a:spcPts val="0"/>
              </a:spcAft>
              <a:buClr>
                <a:srgbClr val="888888"/>
              </a:buClr>
              <a:buSzPts val="2035"/>
              <a:buNone/>
            </a:pPr>
            <a:r>
              <a:rPr lang="en-IN" sz="2035" dirty="0">
                <a:solidFill>
                  <a:schemeClr val="bg1"/>
                </a:solidFill>
              </a:rPr>
              <a:t>15BMA0008            15BMA0009                 15BMA0013</a:t>
            </a:r>
            <a:endParaRPr dirty="0">
              <a:solidFill>
                <a:schemeClr val="bg1"/>
              </a:solidFill>
            </a:endParaRPr>
          </a:p>
          <a:p>
            <a:pPr marL="0" lvl="0" indent="0" algn="ctr" rtl="0">
              <a:lnSpc>
                <a:spcPct val="90000"/>
              </a:lnSpc>
              <a:spcBef>
                <a:spcPts val="592"/>
              </a:spcBef>
              <a:spcAft>
                <a:spcPts val="0"/>
              </a:spcAft>
              <a:buClr>
                <a:srgbClr val="888888"/>
              </a:buClr>
              <a:buSzPts val="2960"/>
              <a:buNone/>
            </a:pPr>
            <a:endParaRPr sz="2960" dirty="0">
              <a:solidFill>
                <a:schemeClr val="bg1"/>
              </a:solidFill>
            </a:endParaRPr>
          </a:p>
          <a:p>
            <a:pPr marL="0" lvl="0" indent="0" algn="ctr" rtl="0">
              <a:lnSpc>
                <a:spcPct val="90000"/>
              </a:lnSpc>
              <a:spcBef>
                <a:spcPts val="592"/>
              </a:spcBef>
              <a:spcAft>
                <a:spcPts val="0"/>
              </a:spcAft>
              <a:buClr>
                <a:srgbClr val="888888"/>
              </a:buClr>
              <a:buSzPts val="2960"/>
              <a:buNone/>
            </a:pPr>
            <a:r>
              <a:rPr lang="en-IN" sz="2960" dirty="0">
                <a:solidFill>
                  <a:schemeClr val="bg1"/>
                </a:solidFill>
              </a:rPr>
              <a:t>B Tech (VIT)</a:t>
            </a:r>
            <a:endParaRPr sz="2960" dirty="0">
              <a:solidFill>
                <a:schemeClr val="bg1"/>
              </a:solidFill>
            </a:endParaRPr>
          </a:p>
        </p:txBody>
      </p:sp>
      <p:pic>
        <p:nvPicPr>
          <p:cNvPr id="95" name="Google Shape;95;p13"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sz="3600" dirty="0"/>
              <a:t>Hydraulic System</a:t>
            </a:r>
            <a:endParaRPr sz="3600" dirty="0"/>
          </a:p>
        </p:txBody>
      </p:sp>
      <p:sp>
        <p:nvSpPr>
          <p:cNvPr id="171" name="Google Shape;171;p20"/>
          <p:cNvSpPr txBox="1">
            <a:spLocks noGrp="1"/>
          </p:cNvSpPr>
          <p:nvPr>
            <p:ph type="body" idx="1"/>
          </p:nvPr>
        </p:nvSpPr>
        <p:spPr>
          <a:xfrm>
            <a:off x="192024" y="1243584"/>
            <a:ext cx="5138928" cy="513892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IN" sz="2800" u="sng" dirty="0">
                <a:solidFill>
                  <a:schemeClr val="hlink"/>
                </a:solidFill>
                <a:hlinkClick r:id="rId3" action="ppaction://hlinksldjump"/>
              </a:rPr>
              <a:t>Hydraulic system </a:t>
            </a:r>
            <a:r>
              <a:rPr lang="en-IN" sz="2800" dirty="0"/>
              <a:t>is used to alter the length of the rack as required to switch between various steering modes</a:t>
            </a:r>
            <a:endParaRPr sz="2800" dirty="0"/>
          </a:p>
          <a:p>
            <a:pPr marL="342900" lvl="0" indent="-342900" algn="l" rtl="0">
              <a:spcBef>
                <a:spcPts val="640"/>
              </a:spcBef>
              <a:spcAft>
                <a:spcPts val="0"/>
              </a:spcAft>
              <a:buClr>
                <a:schemeClr val="dk1"/>
              </a:buClr>
              <a:buSzPts val="3200"/>
              <a:buChar char="•"/>
            </a:pPr>
            <a:r>
              <a:rPr lang="en-IN" sz="2800" dirty="0"/>
              <a:t>Uniquely suited for the purpose of the prototype</a:t>
            </a:r>
            <a:endParaRPr sz="2800" dirty="0"/>
          </a:p>
          <a:p>
            <a:pPr marL="342900" lvl="0" indent="-342900" algn="l" rtl="0">
              <a:spcBef>
                <a:spcPts val="640"/>
              </a:spcBef>
              <a:spcAft>
                <a:spcPts val="0"/>
              </a:spcAft>
              <a:buClr>
                <a:schemeClr val="dk1"/>
              </a:buClr>
              <a:buSzPts val="3200"/>
              <a:buChar char="•"/>
            </a:pPr>
            <a:r>
              <a:rPr lang="en-IN" sz="2800" dirty="0"/>
              <a:t>Easily incorporated with vehicles which already utilise pressurised </a:t>
            </a:r>
            <a:r>
              <a:rPr lang="en-IN" sz="2800" dirty="0" smtClean="0"/>
              <a:t>liquids</a:t>
            </a:r>
          </a:p>
          <a:p>
            <a:pPr marL="342900" lvl="0">
              <a:spcBef>
                <a:spcPts val="640"/>
              </a:spcBef>
              <a:buSzPts val="3200"/>
            </a:pPr>
            <a:r>
              <a:rPr lang="en-IN" sz="2800" dirty="0" smtClean="0"/>
              <a:t>Constructed as two separate cylinder pairs (</a:t>
            </a:r>
            <a:r>
              <a:rPr lang="en-IN" sz="2800" u="sng" dirty="0" smtClean="0">
                <a:solidFill>
                  <a:schemeClr val="tx1"/>
                </a:solidFill>
                <a:hlinkClick r:id="rId3" action="ppaction://hlinksldjump"/>
              </a:rPr>
              <a:t>Construction</a:t>
            </a:r>
            <a:r>
              <a:rPr lang="en-IN" sz="2800" u="sng" dirty="0" smtClean="0">
                <a:solidFill>
                  <a:schemeClr val="tx1"/>
                </a:solidFill>
              </a:rPr>
              <a:t>)</a:t>
            </a:r>
            <a:endParaRPr sz="2800" dirty="0"/>
          </a:p>
        </p:txBody>
      </p:sp>
      <p:sp>
        <p:nvSpPr>
          <p:cNvPr id="172" name="Google Shape;17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173" name="Google Shape;17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174" name="Google Shape;17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10</a:t>
            </a:fld>
            <a:endParaRPr/>
          </a:p>
        </p:txBody>
      </p:sp>
      <p:pic>
        <p:nvPicPr>
          <p:cNvPr id="175" name="Google Shape;175;p20"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pic>
        <p:nvPicPr>
          <p:cNvPr id="8" name="Google Shape;184;p21" descr="hydraulics 1.JPG"/>
          <p:cNvPicPr preferRelativeResize="0">
            <a:picLocks/>
          </p:cNvPicPr>
          <p:nvPr/>
        </p:nvPicPr>
        <p:blipFill rotWithShape="1">
          <a:blip r:embed="rId5">
            <a:alphaModFix/>
          </a:blip>
          <a:srcRect t="5639"/>
          <a:stretch/>
        </p:blipFill>
        <p:spPr>
          <a:xfrm rot="16200000">
            <a:off x="4741086" y="2545488"/>
            <a:ext cx="5367684" cy="2461036"/>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00">
            <a:alpha val="51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t>Prototype Control</a:t>
            </a:r>
            <a:endParaRPr lang="en-US" sz="3600" dirty="0"/>
          </a:p>
        </p:txBody>
      </p:sp>
      <p:sp>
        <p:nvSpPr>
          <p:cNvPr id="3" name="Text Placeholder 2"/>
          <p:cNvSpPr>
            <a:spLocks noGrp="1"/>
          </p:cNvSpPr>
          <p:nvPr>
            <p:ph type="body" idx="1"/>
          </p:nvPr>
        </p:nvSpPr>
        <p:spPr>
          <a:xfrm>
            <a:off x="457201" y="1600200"/>
            <a:ext cx="2850022" cy="4525963"/>
          </a:xfrm>
        </p:spPr>
        <p:txBody>
          <a:bodyPr/>
          <a:lstStyle/>
          <a:p>
            <a:pPr>
              <a:buNone/>
            </a:pPr>
            <a:r>
              <a:rPr lang="en-IN" sz="1800" dirty="0" smtClean="0"/>
              <a:t>The prototype is controlled </a:t>
            </a:r>
          </a:p>
          <a:p>
            <a:pPr>
              <a:buNone/>
            </a:pPr>
            <a:r>
              <a:rPr lang="en-IN" sz="1800" dirty="0" smtClean="0"/>
              <a:t>using a remote module </a:t>
            </a:r>
          </a:p>
          <a:p>
            <a:pPr>
              <a:buNone/>
            </a:pPr>
            <a:r>
              <a:rPr lang="en-IN" sz="1800" dirty="0" smtClean="0"/>
              <a:t>consisting of a joystick, </a:t>
            </a:r>
          </a:p>
          <a:p>
            <a:pPr>
              <a:buNone/>
            </a:pPr>
            <a:r>
              <a:rPr lang="en-IN" sz="1800" dirty="0" smtClean="0"/>
              <a:t>linear potentiometer and</a:t>
            </a:r>
          </a:p>
          <a:p>
            <a:pPr>
              <a:buNone/>
            </a:pPr>
            <a:r>
              <a:rPr lang="en-IN" sz="1800" dirty="0" smtClean="0"/>
              <a:t>two switches.</a:t>
            </a:r>
          </a:p>
          <a:p>
            <a:pPr>
              <a:buNone/>
            </a:pPr>
            <a:endParaRPr lang="en-IN" sz="1800" dirty="0" smtClean="0"/>
          </a:p>
          <a:p>
            <a:pPr>
              <a:buNone/>
            </a:pPr>
            <a:r>
              <a:rPr lang="en-IN" sz="1800" dirty="0" smtClean="0"/>
              <a:t>Additionally, there is</a:t>
            </a:r>
          </a:p>
          <a:p>
            <a:pPr>
              <a:buNone/>
            </a:pPr>
            <a:r>
              <a:rPr lang="en-IN" sz="1800" dirty="0" smtClean="0"/>
              <a:t>another switch on the </a:t>
            </a:r>
          </a:p>
          <a:p>
            <a:pPr>
              <a:buNone/>
            </a:pPr>
            <a:r>
              <a:rPr lang="en-IN" sz="1800" dirty="0" smtClean="0"/>
              <a:t>prototype for emergency </a:t>
            </a:r>
          </a:p>
          <a:p>
            <a:pPr>
              <a:buNone/>
            </a:pPr>
            <a:r>
              <a:rPr lang="en-IN" sz="1800" b="1" dirty="0" smtClean="0"/>
              <a:t>switch off</a:t>
            </a:r>
            <a:r>
              <a:rPr lang="en-IN" sz="1800" dirty="0" smtClean="0"/>
              <a:t>.</a:t>
            </a:r>
            <a:endParaRPr lang="en-US" sz="1800" dirty="0" smtClean="0"/>
          </a:p>
          <a:p>
            <a:pPr>
              <a:buNone/>
            </a:pPr>
            <a:endParaRPr lang="en-US" sz="1800"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11</a:t>
            </a:fld>
            <a:endParaRPr lang="en-IN"/>
          </a:p>
        </p:txBody>
      </p:sp>
      <p:pic>
        <p:nvPicPr>
          <p:cNvPr id="7" name="Picture 6" descr="20190427_134554.jpg"/>
          <p:cNvPicPr>
            <a:picLocks noChangeAspect="1"/>
          </p:cNvPicPr>
          <p:nvPr/>
        </p:nvPicPr>
        <p:blipFill>
          <a:blip r:embed="rId2"/>
          <a:stretch>
            <a:fillRect/>
          </a:stretch>
        </p:blipFill>
        <p:spPr>
          <a:xfrm>
            <a:off x="3304254" y="1704885"/>
            <a:ext cx="5285902" cy="3700330"/>
          </a:xfrm>
          <a:prstGeom prst="rect">
            <a:avLst/>
          </a:prstGeom>
          <a:ln>
            <a:noFill/>
          </a:ln>
          <a:effectLst>
            <a:outerShdw blurRad="292100" dist="139700" dir="2700000" algn="tl" rotWithShape="0">
              <a:srgbClr val="333333">
                <a:alpha val="65000"/>
              </a:srgbClr>
            </a:outerShdw>
            <a:softEdge rad="63500"/>
          </a:effectLst>
        </p:spPr>
      </p:pic>
      <p:pic>
        <p:nvPicPr>
          <p:cNvPr id="8" name="Google Shape;165;p19"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953"/>
            <a:ext cx="8229600" cy="1143000"/>
          </a:xfrm>
        </p:spPr>
        <p:txBody>
          <a:bodyPr/>
          <a:lstStyle/>
          <a:p>
            <a:r>
              <a:rPr lang="en-IN" b="1" dirty="0" smtClean="0">
                <a:solidFill>
                  <a:schemeClr val="bg1"/>
                </a:solidFill>
              </a:rPr>
              <a:t>Demo Video</a:t>
            </a:r>
            <a:endParaRPr lang="en-IN" b="1" dirty="0">
              <a:solidFill>
                <a:schemeClr val="bg1"/>
              </a:solidFill>
            </a:endParaRPr>
          </a:p>
        </p:txBody>
      </p:sp>
      <p:sp>
        <p:nvSpPr>
          <p:cNvPr id="3" name="Text Placeholder 2"/>
          <p:cNvSpPr>
            <a:spLocks noGrp="1"/>
          </p:cNvSpPr>
          <p:nvPr>
            <p:ph type="body" idx="1"/>
          </p:nvPr>
        </p:nvSpPr>
        <p:spPr/>
        <p:txBody>
          <a:bodyPr/>
          <a:lstStyle/>
          <a:p>
            <a:endParaRPr lang="en-IN"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IN" smtClean="0"/>
              <a:t>Design and Development of Advanced Steering System for Low Speed Applications</a:t>
            </a:r>
            <a:endParaRPr lang="en-IN"/>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12</a:t>
            </a:fld>
            <a:endParaRPr lang="en-IN"/>
          </a:p>
        </p:txBody>
      </p:sp>
      <p:pic>
        <p:nvPicPr>
          <p:cNvPr id="8" name="Google Shape;165;p19"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pic>
        <p:nvPicPr>
          <p:cNvPr id="10" name="final combined video.mp4">
            <a:hlinkClick r:id="" action="ppaction://media"/>
          </p:cNvPr>
          <p:cNvPicPr>
            <a:picLocks noRot="1" noChangeAspect="1"/>
          </p:cNvPicPr>
          <p:nvPr>
            <a:videoFile r:link="rId1"/>
          </p:nvPr>
        </p:nvPicPr>
        <p:blipFill>
          <a:blip r:embed="rId4"/>
          <a:stretch>
            <a:fillRect/>
          </a:stretch>
        </p:blipFill>
        <p:spPr>
          <a:xfrm>
            <a:off x="1185797" y="889348"/>
            <a:ext cx="7265096" cy="5448822"/>
          </a:xfrm>
          <a:prstGeom prst="rect">
            <a:avLst/>
          </a:prstGeom>
        </p:spPr>
      </p:pic>
    </p:spTree>
    <p:extLst>
      <p:ext uri="{BB962C8B-B14F-4D97-AF65-F5344CB8AC3E}">
        <p14:creationId xmlns="" xmlns:p14="http://schemas.microsoft.com/office/powerpoint/2010/main" val="183498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alpha val="50000"/>
          </a:schemeClr>
        </a:solidFill>
        <a:effectLst/>
      </p:bgPr>
    </p:bg>
    <p:spTree>
      <p:nvGrpSpPr>
        <p:cNvPr id="1" name="Shape 212"/>
        <p:cNvGrpSpPr/>
        <p:nvPr/>
      </p:nvGrpSpPr>
      <p:grpSpPr>
        <a:xfrm>
          <a:off x="0" y="0"/>
          <a:ext cx="0" cy="0"/>
          <a:chOff x="0" y="0"/>
          <a:chExt cx="0" cy="0"/>
        </a:xfrm>
      </p:grpSpPr>
      <p:sp>
        <p:nvSpPr>
          <p:cNvPr id="213" name="Google Shape;213;p24"/>
          <p:cNvSpPr txBox="1">
            <a:spLocks noGrp="1"/>
          </p:cNvSpPr>
          <p:nvPr>
            <p:ph type="body" idx="1"/>
          </p:nvPr>
        </p:nvSpPr>
        <p:spPr>
          <a:xfrm>
            <a:off x="440498" y="2067669"/>
            <a:ext cx="3826768"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IN" sz="2400" dirty="0"/>
              <a:t>Based on </a:t>
            </a:r>
            <a:r>
              <a:rPr lang="en-IN" sz="2400" dirty="0" err="1"/>
              <a:t>learnings</a:t>
            </a:r>
            <a:r>
              <a:rPr lang="en-IN" sz="2400" dirty="0"/>
              <a:t> from prototype design</a:t>
            </a:r>
            <a:endParaRPr dirty="0"/>
          </a:p>
          <a:p>
            <a:pPr marL="342900" lvl="0" indent="-342900" algn="l" rtl="0">
              <a:spcBef>
                <a:spcPts val="480"/>
              </a:spcBef>
              <a:spcAft>
                <a:spcPts val="0"/>
              </a:spcAft>
              <a:buClr>
                <a:schemeClr val="dk1"/>
              </a:buClr>
              <a:buSzPts val="2400"/>
              <a:buChar char="•"/>
            </a:pPr>
            <a:r>
              <a:rPr lang="en-IN" sz="2400" dirty="0"/>
              <a:t>All four wheels are independently steered using stepper motors</a:t>
            </a:r>
            <a:endParaRPr dirty="0"/>
          </a:p>
          <a:p>
            <a:pPr marL="342900" lvl="0" indent="-342900" algn="l" rtl="0">
              <a:spcBef>
                <a:spcPts val="480"/>
              </a:spcBef>
              <a:spcAft>
                <a:spcPts val="0"/>
              </a:spcAft>
              <a:buClr>
                <a:schemeClr val="dk1"/>
              </a:buClr>
              <a:buSzPts val="2400"/>
              <a:buChar char="•"/>
            </a:pPr>
            <a:r>
              <a:rPr lang="en-IN" sz="2400" dirty="0"/>
              <a:t>Capable of navigating through narrow corridors with ease</a:t>
            </a:r>
            <a:endParaRPr sz="2400" dirty="0"/>
          </a:p>
        </p:txBody>
      </p:sp>
      <p:sp>
        <p:nvSpPr>
          <p:cNvPr id="214" name="Google Shape;214;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15" name="Google Shape;215;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216" name="Google Shape;216;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13</a:t>
            </a:fld>
            <a:endParaRPr/>
          </a:p>
        </p:txBody>
      </p:sp>
      <p:pic>
        <p:nvPicPr>
          <p:cNvPr id="217" name="Google Shape;217;p24" descr="wheelchair new collage.JPG"/>
          <p:cNvPicPr preferRelativeResize="0"/>
          <p:nvPr/>
        </p:nvPicPr>
        <p:blipFill rotWithShape="1">
          <a:blip r:embed="rId3">
            <a:alphaModFix/>
          </a:blip>
          <a:srcRect t="3212" r="1231"/>
          <a:stretch/>
        </p:blipFill>
        <p:spPr>
          <a:xfrm>
            <a:off x="4272947" y="2042640"/>
            <a:ext cx="4392488" cy="3583749"/>
          </a:xfrm>
          <a:prstGeom prst="rect">
            <a:avLst/>
          </a:prstGeom>
          <a:ln>
            <a:noFill/>
          </a:ln>
          <a:effectLst>
            <a:outerShdw blurRad="292100" dist="139700" dir="2700000" algn="tl" rotWithShape="0">
              <a:srgbClr val="333333">
                <a:alpha val="65000"/>
              </a:srgbClr>
            </a:outerShdw>
          </a:effectLst>
        </p:spPr>
      </p:pic>
      <p:pic>
        <p:nvPicPr>
          <p:cNvPr id="218" name="Google Shape;218;p24"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
        <p:nvSpPr>
          <p:cNvPr id="219" name="Google Shape;219;p24"/>
          <p:cNvSpPr txBox="1">
            <a:spLocks noGrp="1"/>
          </p:cNvSpPr>
          <p:nvPr>
            <p:ph type="title"/>
          </p:nvPr>
        </p:nvSpPr>
        <p:spPr>
          <a:xfrm>
            <a:off x="503129" y="104795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Calibri"/>
              <a:buNone/>
            </a:pPr>
            <a:r>
              <a:rPr lang="en-IN" sz="3600" dirty="0" smtClean="0"/>
              <a:t>Extension of the prototype design to a Wheelchair</a:t>
            </a:r>
            <a:r>
              <a:rPr lang="en-IN" sz="3600" dirty="0"/>
              <a:t/>
            </a:r>
            <a:br>
              <a:rPr lang="en-IN" sz="3600" dirty="0"/>
            </a:br>
            <a:endParaRPr sz="3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468143" y="58346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sz="3600" dirty="0"/>
              <a:t>Testing Methodology</a:t>
            </a:r>
            <a:endParaRPr sz="3600" dirty="0"/>
          </a:p>
        </p:txBody>
      </p:sp>
      <p:sp>
        <p:nvSpPr>
          <p:cNvPr id="192" name="Google Shape;19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193" name="Google Shape;19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194" name="Google Shape;19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14</a:t>
            </a:fld>
            <a:endParaRPr/>
          </a:p>
        </p:txBody>
      </p:sp>
      <p:sp>
        <p:nvSpPr>
          <p:cNvPr id="195" name="Google Shape;195;p22"/>
          <p:cNvSpPr txBox="1">
            <a:spLocks noGrp="1"/>
          </p:cNvSpPr>
          <p:nvPr>
            <p:ph type="body" idx="1"/>
          </p:nvPr>
        </p:nvSpPr>
        <p:spPr>
          <a:xfrm>
            <a:off x="457200" y="1685689"/>
            <a:ext cx="2753908" cy="4985980"/>
          </a:xfrm>
          <a:prstGeom prst="rect">
            <a:avLst/>
          </a:prstGeom>
          <a:noFill/>
          <a:ln>
            <a:noFill/>
          </a:ln>
        </p:spPr>
        <p:txBody>
          <a:bodyPr spcFirstLastPara="1" wrap="square" lIns="91425" tIns="45700" rIns="91425" bIns="45700" anchor="ctr" anchorCtr="0">
            <a:noAutofit/>
          </a:bodyPr>
          <a:lstStyle/>
          <a:p>
            <a:pPr marL="342900" lvl="0" indent="-342900" algn="just" rtl="0">
              <a:spcBef>
                <a:spcPts val="0"/>
              </a:spcBef>
              <a:spcAft>
                <a:spcPts val="0"/>
              </a:spcAft>
              <a:buClr>
                <a:schemeClr val="dk1"/>
              </a:buClr>
              <a:buSzPts val="2000"/>
              <a:buChar char="•"/>
            </a:pPr>
            <a:r>
              <a:rPr lang="en-IN" sz="2000" b="0" i="0" u="none" strike="noStrike" cap="none">
                <a:solidFill>
                  <a:schemeClr val="dk1"/>
                </a:solidFill>
                <a:latin typeface="Arial"/>
                <a:ea typeface="Arial"/>
                <a:cs typeface="Arial"/>
                <a:sym typeface="Arial"/>
              </a:rPr>
              <a:t>The vehicle was attached with a reservoir to drip water onto the tyres, which can trace the desired path</a:t>
            </a:r>
            <a:endParaRPr sz="2000" b="0" i="0" u="none" strike="noStrike" cap="none">
              <a:solidFill>
                <a:schemeClr val="dk1"/>
              </a:solidFill>
              <a:latin typeface="Arial"/>
              <a:ea typeface="Arial"/>
              <a:cs typeface="Arial"/>
              <a:sym typeface="Arial"/>
            </a:endParaRPr>
          </a:p>
          <a:p>
            <a:pPr marL="342900" lvl="0" indent="-342900" algn="just" rtl="0">
              <a:spcBef>
                <a:spcPts val="0"/>
              </a:spcBef>
              <a:spcAft>
                <a:spcPts val="0"/>
              </a:spcAft>
              <a:buClr>
                <a:schemeClr val="dk1"/>
              </a:buClr>
              <a:buSzPts val="2000"/>
              <a:buChar char="•"/>
            </a:pPr>
            <a:r>
              <a:rPr lang="en-IN" sz="2000" b="0" i="0" u="none" strike="noStrike" cap="none">
                <a:solidFill>
                  <a:schemeClr val="dk1"/>
                </a:solidFill>
                <a:latin typeface="Arial"/>
                <a:ea typeface="Arial"/>
                <a:cs typeface="Arial"/>
                <a:sym typeface="Arial"/>
              </a:rPr>
              <a:t>Arc and chord measurements are recorded</a:t>
            </a:r>
            <a:endParaRPr/>
          </a:p>
          <a:p>
            <a:pPr marL="342900" lvl="0" indent="-342900" algn="just" rtl="0">
              <a:spcBef>
                <a:spcPts val="0"/>
              </a:spcBef>
              <a:spcAft>
                <a:spcPts val="0"/>
              </a:spcAft>
              <a:buClr>
                <a:schemeClr val="dk1"/>
              </a:buClr>
              <a:buSzPts val="2000"/>
              <a:buChar char="•"/>
            </a:pPr>
            <a:r>
              <a:rPr lang="en-IN" sz="2000" b="0" i="0" u="none" strike="noStrike" cap="none">
                <a:solidFill>
                  <a:schemeClr val="dk1"/>
                </a:solidFill>
                <a:latin typeface="Arial"/>
                <a:ea typeface="Arial"/>
                <a:cs typeface="Arial"/>
                <a:sym typeface="Arial"/>
              </a:rPr>
              <a:t>Radius of the circle is calculated from the arc length (l) and the length of the chord (c).</a:t>
            </a:r>
            <a:endParaRPr/>
          </a:p>
          <a:p>
            <a:pPr marL="0" marR="0" lvl="0" indent="0" algn="just"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pic>
        <p:nvPicPr>
          <p:cNvPr id="196" name="Google Shape;196;p22" descr="C:\Users\govin\Desktop\20190427_135016.jpg"/>
          <p:cNvPicPr preferRelativeResize="0"/>
          <p:nvPr/>
        </p:nvPicPr>
        <p:blipFill rotWithShape="1">
          <a:blip r:embed="rId3">
            <a:alphaModFix/>
          </a:blip>
          <a:srcRect/>
          <a:stretch/>
        </p:blipFill>
        <p:spPr>
          <a:xfrm>
            <a:off x="3491880" y="1916832"/>
            <a:ext cx="5313045" cy="3293745"/>
          </a:xfrm>
          <a:prstGeom prst="rect">
            <a:avLst/>
          </a:prstGeom>
          <a:ln>
            <a:noFill/>
          </a:ln>
          <a:effectLst>
            <a:outerShdw blurRad="292100" dist="139700" dir="2700000" algn="tl" rotWithShape="0">
              <a:srgbClr val="333333">
                <a:alpha val="65000"/>
              </a:srgbClr>
            </a:outerShdw>
          </a:effectLst>
        </p:spPr>
      </p:pic>
      <p:pic>
        <p:nvPicPr>
          <p:cNvPr id="197" name="Google Shape;197;p22"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030A0">
            <a:alpha val="12000"/>
          </a:srgbClr>
        </a:solidFill>
        <a:effectLst/>
      </p:bgPr>
    </p:bg>
    <p:spTree>
      <p:nvGrpSpPr>
        <p:cNvPr id="1" name="Shape 201"/>
        <p:cNvGrpSpPr/>
        <p:nvPr/>
      </p:nvGrpSpPr>
      <p:grpSpPr>
        <a:xfrm>
          <a:off x="0" y="0"/>
          <a:ext cx="0" cy="0"/>
          <a:chOff x="0" y="0"/>
          <a:chExt cx="0" cy="0"/>
        </a:xfrm>
      </p:grpSpPr>
      <p:sp>
        <p:nvSpPr>
          <p:cNvPr id="202" name="Google Shape;20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03" name="Google Shape;20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204" name="Google Shape;20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15</a:t>
            </a:fld>
            <a:endParaRPr/>
          </a:p>
        </p:txBody>
      </p:sp>
      <p:sp>
        <p:nvSpPr>
          <p:cNvPr id="205" name="Google Shape;205;p23"/>
          <p:cNvSpPr txBox="1">
            <a:spLocks noGrp="1"/>
          </p:cNvSpPr>
          <p:nvPr>
            <p:ph type="title"/>
          </p:nvPr>
        </p:nvSpPr>
        <p:spPr>
          <a:xfrm>
            <a:off x="457200" y="47667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Calibri"/>
              <a:buNone/>
            </a:pPr>
            <a:r>
              <a:rPr lang="en-IN" sz="3600" dirty="0"/>
              <a:t>Results</a:t>
            </a:r>
            <a:endParaRPr sz="3600" dirty="0"/>
          </a:p>
        </p:txBody>
      </p:sp>
      <p:graphicFrame>
        <p:nvGraphicFramePr>
          <p:cNvPr id="206" name="Google Shape;206;p23"/>
          <p:cNvGraphicFramePr/>
          <p:nvPr/>
        </p:nvGraphicFramePr>
        <p:xfrm>
          <a:off x="673223" y="1508615"/>
          <a:ext cx="8075300" cy="3249400"/>
        </p:xfrm>
        <a:graphic>
          <a:graphicData uri="http://schemas.openxmlformats.org/drawingml/2006/table">
            <a:tbl>
              <a:tblPr firstRow="1" firstCol="1" bandRow="1">
                <a:tableStyleId>{37CE84F3-28C3-443E-9E96-99CF82512B78}</a:tableStyleId>
              </a:tblPr>
              <a:tblGrid>
                <a:gridCol w="1335875">
                  <a:extLst>
                    <a:ext uri="{9D8B030D-6E8A-4147-A177-3AD203B41FA5}">
                      <a16:colId xmlns="" xmlns:a16="http://schemas.microsoft.com/office/drawing/2014/main" val="20000"/>
                    </a:ext>
                  </a:extLst>
                </a:gridCol>
                <a:gridCol w="1335875">
                  <a:extLst>
                    <a:ext uri="{9D8B030D-6E8A-4147-A177-3AD203B41FA5}">
                      <a16:colId xmlns="" xmlns:a16="http://schemas.microsoft.com/office/drawing/2014/main" val="20001"/>
                    </a:ext>
                  </a:extLst>
                </a:gridCol>
                <a:gridCol w="1335875">
                  <a:extLst>
                    <a:ext uri="{9D8B030D-6E8A-4147-A177-3AD203B41FA5}">
                      <a16:colId xmlns="" xmlns:a16="http://schemas.microsoft.com/office/drawing/2014/main" val="20002"/>
                    </a:ext>
                  </a:extLst>
                </a:gridCol>
                <a:gridCol w="1335875">
                  <a:extLst>
                    <a:ext uri="{9D8B030D-6E8A-4147-A177-3AD203B41FA5}">
                      <a16:colId xmlns="" xmlns:a16="http://schemas.microsoft.com/office/drawing/2014/main" val="20003"/>
                    </a:ext>
                  </a:extLst>
                </a:gridCol>
                <a:gridCol w="1335875">
                  <a:extLst>
                    <a:ext uri="{9D8B030D-6E8A-4147-A177-3AD203B41FA5}">
                      <a16:colId xmlns="" xmlns:a16="http://schemas.microsoft.com/office/drawing/2014/main" val="20004"/>
                    </a:ext>
                  </a:extLst>
                </a:gridCol>
                <a:gridCol w="1395925">
                  <a:extLst>
                    <a:ext uri="{9D8B030D-6E8A-4147-A177-3AD203B41FA5}">
                      <a16:colId xmlns="" xmlns:a16="http://schemas.microsoft.com/office/drawing/2014/main" val="20005"/>
                    </a:ext>
                  </a:extLst>
                </a:gridCol>
              </a:tblGrid>
              <a:tr h="490575">
                <a:tc rowSpan="2">
                  <a:txBody>
                    <a:bodyPr/>
                    <a:lstStyle/>
                    <a:p>
                      <a:pPr marL="0" marR="0" lvl="0" indent="0" algn="ctr" rtl="0">
                        <a:lnSpc>
                          <a:spcPct val="150000"/>
                        </a:lnSpc>
                        <a:spcBef>
                          <a:spcPts val="0"/>
                        </a:spcBef>
                        <a:spcAft>
                          <a:spcPts val="0"/>
                        </a:spcAft>
                        <a:buNone/>
                      </a:pPr>
                      <a:r>
                        <a:rPr lang="en-IN" sz="1400" u="none" strike="noStrike" cap="none" dirty="0"/>
                        <a:t>S. No</a:t>
                      </a:r>
                      <a:endParaRPr sz="1400" u="none" strike="noStrike" cap="none" dirty="0">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Inner Angle</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Outer Angle</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2W- TCR</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4W-TCR</a:t>
                      </a:r>
                      <a:endParaRPr sz="1400" u="none" strike="noStrike" cap="none">
                        <a:latin typeface="Times New Roman"/>
                        <a:ea typeface="Times New Roman"/>
                        <a:cs typeface="Times New Roman"/>
                        <a:sym typeface="Times New Roman"/>
                      </a:endParaRPr>
                    </a:p>
                  </a:txBody>
                  <a:tcPr marL="16025" marR="16025" marT="0" marB="0" anchor="ctr"/>
                </a:tc>
                <a:tc rowSpan="2">
                  <a:txBody>
                    <a:bodyPr/>
                    <a:lstStyle/>
                    <a:p>
                      <a:pPr marL="0" marR="0" lvl="0" indent="0" algn="ctr" rtl="0">
                        <a:lnSpc>
                          <a:spcPct val="150000"/>
                        </a:lnSpc>
                        <a:spcBef>
                          <a:spcPts val="0"/>
                        </a:spcBef>
                        <a:spcAft>
                          <a:spcPts val="0"/>
                        </a:spcAft>
                        <a:buNone/>
                      </a:pPr>
                      <a:r>
                        <a:rPr lang="en-IN" sz="1400" u="none" strike="noStrike" cap="none"/>
                        <a:t>Experimental % reduction</a:t>
                      </a:r>
                      <a:endParaRPr sz="1400"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0"/>
                  </a:ext>
                </a:extLst>
              </a:tr>
              <a:tr h="355975">
                <a:tc vMerge="1">
                  <a:txBody>
                    <a:bodyPr/>
                    <a:lstStyle/>
                    <a:p>
                      <a:endParaRPr lang="en-US"/>
                    </a:p>
                  </a:txBody>
                  <a:tcPr/>
                </a:tc>
                <a:tc>
                  <a:txBody>
                    <a:bodyPr/>
                    <a:lstStyle/>
                    <a:p>
                      <a:pPr marL="0" marR="0" lvl="0" indent="0" algn="ctr" rtl="0">
                        <a:lnSpc>
                          <a:spcPct val="150000"/>
                        </a:lnSpc>
                        <a:spcBef>
                          <a:spcPts val="0"/>
                        </a:spcBef>
                        <a:spcAft>
                          <a:spcPts val="0"/>
                        </a:spcAft>
                        <a:buNone/>
                      </a:pPr>
                      <a:r>
                        <a:rPr lang="en-IN" sz="1400" u="none" strike="noStrike" cap="none"/>
                        <a:t>(Degree)</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(Degree)</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(mm)</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(mm)</a:t>
                      </a:r>
                      <a:endParaRPr sz="1400" u="none" strike="noStrike" cap="none">
                        <a:latin typeface="Times New Roman"/>
                        <a:ea typeface="Times New Roman"/>
                        <a:cs typeface="Times New Roman"/>
                        <a:sym typeface="Times New Roman"/>
                      </a:endParaRPr>
                    </a:p>
                  </a:txBody>
                  <a:tcPr marL="16025" marR="16025" marT="0" marB="0" anchor="ctr"/>
                </a:tc>
                <a:tc vMerge="1">
                  <a:txBody>
                    <a:bodyPr/>
                    <a:lstStyle/>
                    <a:p>
                      <a:endParaRPr lang="en-US"/>
                    </a:p>
                  </a:txBody>
                  <a:tcPr/>
                </a:tc>
                <a:extLst>
                  <a:ext uri="{0D108BD9-81ED-4DB2-BD59-A6C34878D82A}">
                    <a16:rowId xmlns="" xmlns:a16="http://schemas.microsoft.com/office/drawing/2014/main" val="10001"/>
                  </a:ext>
                </a:extLst>
              </a:tr>
              <a:tr h="400475">
                <a:tc>
                  <a:txBody>
                    <a:bodyPr/>
                    <a:lstStyle/>
                    <a:p>
                      <a:pPr marL="0" marR="0" lvl="0" indent="0" algn="ctr" rtl="0">
                        <a:lnSpc>
                          <a:spcPct val="150000"/>
                        </a:lnSpc>
                        <a:spcBef>
                          <a:spcPts val="0"/>
                        </a:spcBef>
                        <a:spcAft>
                          <a:spcPts val="0"/>
                        </a:spcAft>
                        <a:buNone/>
                      </a:pPr>
                      <a:r>
                        <a:rPr lang="en-IN" sz="1400" u="none" strike="noStrike" cap="none"/>
                        <a:t>1</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dirty="0"/>
                        <a:t>45</a:t>
                      </a:r>
                      <a:endParaRPr sz="1400" u="none" strike="noStrike" cap="none" dirty="0">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23</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752.90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383.20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600" u="none" strike="noStrike" cap="none"/>
                        <a:t>49.10</a:t>
                      </a:r>
                      <a:endParaRPr sz="16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2"/>
                  </a:ext>
                </a:extLst>
              </a:tr>
              <a:tr h="400475">
                <a:tc>
                  <a:txBody>
                    <a:bodyPr/>
                    <a:lstStyle/>
                    <a:p>
                      <a:pPr marL="0" marR="0" lvl="0" indent="0" algn="ctr" rtl="0">
                        <a:lnSpc>
                          <a:spcPct val="150000"/>
                        </a:lnSpc>
                        <a:spcBef>
                          <a:spcPts val="0"/>
                        </a:spcBef>
                        <a:spcAft>
                          <a:spcPts val="0"/>
                        </a:spcAft>
                        <a:buNone/>
                      </a:pPr>
                      <a:r>
                        <a:rPr lang="en-IN" sz="1400" u="none" strike="noStrike" cap="none"/>
                        <a:t>6</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40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dirty="0"/>
                        <a:t>22</a:t>
                      </a:r>
                      <a:endParaRPr sz="1400" u="none" strike="noStrike" cap="none" dirty="0">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1113.20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459.40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600" u="none" strike="noStrike" cap="none">
                          <a:sym typeface="Calibri"/>
                        </a:rPr>
                        <a:t>58.73</a:t>
                      </a:r>
                      <a:endParaRPr/>
                    </a:p>
                  </a:txBody>
                  <a:tcPr marL="16025" marR="16025" marT="0" marB="0" anchor="ctr"/>
                </a:tc>
                <a:extLst>
                  <a:ext uri="{0D108BD9-81ED-4DB2-BD59-A6C34878D82A}">
                    <a16:rowId xmlns="" xmlns:a16="http://schemas.microsoft.com/office/drawing/2014/main" val="10003"/>
                  </a:ext>
                </a:extLst>
              </a:tr>
              <a:tr h="400475">
                <a:tc>
                  <a:txBody>
                    <a:bodyPr/>
                    <a:lstStyle/>
                    <a:p>
                      <a:pPr marL="0" marR="0" lvl="0" indent="0" algn="ctr" rtl="0">
                        <a:lnSpc>
                          <a:spcPct val="150000"/>
                        </a:lnSpc>
                        <a:spcBef>
                          <a:spcPts val="0"/>
                        </a:spcBef>
                        <a:spcAft>
                          <a:spcPts val="0"/>
                        </a:spcAft>
                        <a:buNone/>
                      </a:pPr>
                      <a:r>
                        <a:rPr lang="en-IN" sz="1400" u="none" strike="noStrike" cap="none"/>
                        <a:t>11</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35</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20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1291.10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dirty="0"/>
                        <a:t>516.70</a:t>
                      </a:r>
                      <a:endParaRPr sz="1400" u="none" strike="noStrike" cap="none" dirty="0">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600" u="none" strike="noStrike" cap="none">
                          <a:sym typeface="Calibri"/>
                        </a:rPr>
                        <a:t>59.98</a:t>
                      </a:r>
                      <a:endParaRPr/>
                    </a:p>
                  </a:txBody>
                  <a:tcPr marL="16025" marR="16025" marT="0" marB="0" anchor="ctr"/>
                </a:tc>
                <a:extLst>
                  <a:ext uri="{0D108BD9-81ED-4DB2-BD59-A6C34878D82A}">
                    <a16:rowId xmlns="" xmlns:a16="http://schemas.microsoft.com/office/drawing/2014/main" val="10004"/>
                  </a:ext>
                </a:extLst>
              </a:tr>
              <a:tr h="400475">
                <a:tc>
                  <a:txBody>
                    <a:bodyPr/>
                    <a:lstStyle/>
                    <a:p>
                      <a:pPr marL="0" marR="0" lvl="0" indent="0" algn="ctr" rtl="0">
                        <a:lnSpc>
                          <a:spcPct val="150000"/>
                        </a:lnSpc>
                        <a:spcBef>
                          <a:spcPts val="0"/>
                        </a:spcBef>
                        <a:spcAft>
                          <a:spcPts val="0"/>
                        </a:spcAft>
                        <a:buNone/>
                      </a:pPr>
                      <a:r>
                        <a:rPr lang="en-IN" sz="1400" u="none" strike="noStrike" cap="none"/>
                        <a:t>16</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30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18</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1312.80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533.00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600" u="none" strike="noStrike" cap="none">
                          <a:sym typeface="Calibri"/>
                        </a:rPr>
                        <a:t>59.40</a:t>
                      </a:r>
                      <a:endParaRPr/>
                    </a:p>
                  </a:txBody>
                  <a:tcPr marL="16025" marR="16025" marT="0" marB="0" anchor="ctr"/>
                </a:tc>
                <a:extLst>
                  <a:ext uri="{0D108BD9-81ED-4DB2-BD59-A6C34878D82A}">
                    <a16:rowId xmlns="" xmlns:a16="http://schemas.microsoft.com/office/drawing/2014/main" val="10005"/>
                  </a:ext>
                </a:extLst>
              </a:tr>
              <a:tr h="400475">
                <a:tc>
                  <a:txBody>
                    <a:bodyPr/>
                    <a:lstStyle/>
                    <a:p>
                      <a:pPr marL="0" marR="0" lvl="0" indent="0" algn="ctr" rtl="0">
                        <a:lnSpc>
                          <a:spcPct val="150000"/>
                        </a:lnSpc>
                        <a:spcBef>
                          <a:spcPts val="0"/>
                        </a:spcBef>
                        <a:spcAft>
                          <a:spcPts val="0"/>
                        </a:spcAft>
                        <a:buNone/>
                      </a:pPr>
                      <a:r>
                        <a:rPr lang="en-IN" sz="1400" u="none" strike="noStrike" cap="none"/>
                        <a:t>21</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25</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16</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1723.60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623.50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600" u="none" strike="noStrike" cap="none">
                          <a:sym typeface="Calibri"/>
                        </a:rPr>
                        <a:t>63.83</a:t>
                      </a:r>
                      <a:endParaRPr/>
                    </a:p>
                  </a:txBody>
                  <a:tcPr marL="16025" marR="16025" marT="0" marB="0" anchor="ctr"/>
                </a:tc>
                <a:extLst>
                  <a:ext uri="{0D108BD9-81ED-4DB2-BD59-A6C34878D82A}">
                    <a16:rowId xmlns="" xmlns:a16="http://schemas.microsoft.com/office/drawing/2014/main" val="10006"/>
                  </a:ext>
                </a:extLst>
              </a:tr>
              <a:tr h="400475">
                <a:tc>
                  <a:txBody>
                    <a:bodyPr/>
                    <a:lstStyle/>
                    <a:p>
                      <a:pPr marL="0" marR="0" lvl="0" indent="0" algn="ctr" rtl="0">
                        <a:lnSpc>
                          <a:spcPct val="150000"/>
                        </a:lnSpc>
                        <a:spcBef>
                          <a:spcPts val="0"/>
                        </a:spcBef>
                        <a:spcAft>
                          <a:spcPts val="0"/>
                        </a:spcAft>
                        <a:buNone/>
                      </a:pPr>
                      <a:r>
                        <a:rPr lang="en-IN" sz="1400" u="none" strike="noStrike" cap="none"/>
                        <a:t>26</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20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14</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1863.10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400" u="none" strike="noStrike" cap="none"/>
                        <a:t>836.20</a:t>
                      </a:r>
                      <a:endParaRPr sz="140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1600" u="none" strike="noStrike" cap="none" dirty="0">
                          <a:sym typeface="Calibri"/>
                        </a:rPr>
                        <a:t>55.11</a:t>
                      </a:r>
                      <a:endParaRPr dirty="0"/>
                    </a:p>
                  </a:txBody>
                  <a:tcPr marL="16025" marR="16025" marT="0" marB="0" anchor="ctr"/>
                </a:tc>
                <a:extLst>
                  <a:ext uri="{0D108BD9-81ED-4DB2-BD59-A6C34878D82A}">
                    <a16:rowId xmlns="" xmlns:a16="http://schemas.microsoft.com/office/drawing/2014/main" val="10007"/>
                  </a:ext>
                </a:extLst>
              </a:tr>
            </a:tbl>
          </a:graphicData>
        </a:graphic>
      </p:graphicFrame>
      <p:sp>
        <p:nvSpPr>
          <p:cNvPr id="207" name="Google Shape;207;p23"/>
          <p:cNvSpPr txBox="1"/>
          <p:nvPr/>
        </p:nvSpPr>
        <p:spPr>
          <a:xfrm>
            <a:off x="457200" y="4797152"/>
            <a:ext cx="8291264" cy="92333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Calibri"/>
                <a:ea typeface="Calibri"/>
                <a:cs typeface="Calibri"/>
                <a:sym typeface="Calibri"/>
              </a:rPr>
              <a:t>A maximum reduction percentage of 63.82 % and a minimum reduction of 49.10 % are </a:t>
            </a:r>
            <a:r>
              <a:rPr lang="en-IN" sz="1800" u="sng" dirty="0">
                <a:solidFill>
                  <a:schemeClr val="hlink"/>
                </a:solidFill>
                <a:latin typeface="Calibri"/>
                <a:ea typeface="Calibri"/>
                <a:cs typeface="Calibri"/>
                <a:sym typeface="Calibri"/>
                <a:hlinkClick r:id="rId3" action="ppaction://hlinksldjump"/>
              </a:rPr>
              <a:t>observed</a:t>
            </a:r>
            <a:r>
              <a:rPr lang="en-IN" sz="1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208" name="Google Shape;208;p23"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Challenges Faced</a:t>
            </a:r>
            <a:endParaRPr lang="en-US"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16</a:t>
            </a:fld>
            <a:endParaRPr lang="en-IN"/>
          </a:p>
        </p:txBody>
      </p:sp>
      <p:graphicFrame>
        <p:nvGraphicFramePr>
          <p:cNvPr id="7" name="Content Placeholder 7"/>
          <p:cNvGraphicFramePr>
            <a:graphicFrameLocks/>
          </p:cNvGraphicFramePr>
          <p:nvPr>
            <p:extLst>
              <p:ext uri="{D42A27DB-BD31-4B8C-83A1-F6EECF244321}">
                <p14:modId xmlns="" xmlns:p14="http://schemas.microsoft.com/office/powerpoint/2010/main" val="2368950415"/>
              </p:ext>
            </p:extLst>
          </p:nvPr>
        </p:nvGraphicFramePr>
        <p:xfrm>
          <a:off x="694434" y="1206274"/>
          <a:ext cx="7876906" cy="5036001"/>
        </p:xfrm>
        <a:graphic>
          <a:graphicData uri="http://schemas.openxmlformats.org/drawingml/2006/table">
            <a:tbl>
              <a:tblPr firstRow="1" bandRow="1">
                <a:tableStyleId>{5FD0F851-EC5A-4D38-B0AD-8093EC10F338}</a:tableStyleId>
              </a:tblPr>
              <a:tblGrid>
                <a:gridCol w="3938453">
                  <a:extLst>
                    <a:ext uri="{9D8B030D-6E8A-4147-A177-3AD203B41FA5}">
                      <a16:colId xmlns="" xmlns:a16="http://schemas.microsoft.com/office/drawing/2014/main" val="20000"/>
                    </a:ext>
                  </a:extLst>
                </a:gridCol>
                <a:gridCol w="3938453">
                  <a:extLst>
                    <a:ext uri="{9D8B030D-6E8A-4147-A177-3AD203B41FA5}">
                      <a16:colId xmlns="" xmlns:a16="http://schemas.microsoft.com/office/drawing/2014/main" val="20001"/>
                    </a:ext>
                  </a:extLst>
                </a:gridCol>
              </a:tblGrid>
              <a:tr h="375968">
                <a:tc>
                  <a:txBody>
                    <a:bodyPr/>
                    <a:lstStyle/>
                    <a:p>
                      <a:r>
                        <a:rPr lang="en-IN" dirty="0" smtClean="0"/>
                        <a:t>Challenge</a:t>
                      </a:r>
                      <a:r>
                        <a:rPr lang="en-IN" baseline="0" dirty="0" smtClean="0"/>
                        <a:t> faced</a:t>
                      </a:r>
                      <a:endParaRPr lang="en-US" dirty="0"/>
                    </a:p>
                  </a:txBody>
                  <a:tcPr marL="68580" marR="68580"/>
                </a:tc>
                <a:tc>
                  <a:txBody>
                    <a:bodyPr/>
                    <a:lstStyle/>
                    <a:p>
                      <a:r>
                        <a:rPr lang="en-IN" dirty="0" smtClean="0"/>
                        <a:t>How we overcame</a:t>
                      </a:r>
                      <a:endParaRPr lang="en-US" dirty="0"/>
                    </a:p>
                  </a:txBody>
                  <a:tcPr marL="68580" marR="68580"/>
                </a:tc>
                <a:extLst>
                  <a:ext uri="{0D108BD9-81ED-4DB2-BD59-A6C34878D82A}">
                    <a16:rowId xmlns="" xmlns:a16="http://schemas.microsoft.com/office/drawing/2014/main" val="10000"/>
                  </a:ext>
                </a:extLst>
              </a:tr>
              <a:tr h="449581">
                <a:tc>
                  <a:txBody>
                    <a:bodyPr/>
                    <a:lstStyle/>
                    <a:p>
                      <a:r>
                        <a:rPr lang="en-IN" dirty="0" smtClean="0"/>
                        <a:t>Front end geometry construction</a:t>
                      </a:r>
                      <a:endParaRPr lang="en-US" dirty="0"/>
                    </a:p>
                  </a:txBody>
                  <a:tcPr marL="68580" marR="68580"/>
                </a:tc>
                <a:tc>
                  <a:txBody>
                    <a:bodyPr/>
                    <a:lstStyle/>
                    <a:p>
                      <a:r>
                        <a:rPr lang="en-IN" dirty="0" smtClean="0"/>
                        <a:t>Had to resort to Allen</a:t>
                      </a:r>
                      <a:r>
                        <a:rPr lang="en-IN" baseline="0" dirty="0" smtClean="0"/>
                        <a:t> bolts for improved robustness</a:t>
                      </a:r>
                      <a:endParaRPr lang="en-US" dirty="0"/>
                    </a:p>
                  </a:txBody>
                  <a:tcPr marL="68580" marR="68580"/>
                </a:tc>
                <a:extLst>
                  <a:ext uri="{0D108BD9-81ED-4DB2-BD59-A6C34878D82A}">
                    <a16:rowId xmlns="" xmlns:a16="http://schemas.microsoft.com/office/drawing/2014/main" val="10001"/>
                  </a:ext>
                </a:extLst>
              </a:tr>
              <a:tr h="675861">
                <a:tc>
                  <a:txBody>
                    <a:bodyPr/>
                    <a:lstStyle/>
                    <a:p>
                      <a:r>
                        <a:rPr lang="en-IN" dirty="0" smtClean="0"/>
                        <a:t>Thermal issues</a:t>
                      </a:r>
                      <a:endParaRPr lang="en-US" dirty="0"/>
                    </a:p>
                  </a:txBody>
                  <a:tcPr marL="68580" marR="68580"/>
                </a:tc>
                <a:tc>
                  <a:txBody>
                    <a:bodyPr/>
                    <a:lstStyle/>
                    <a:p>
                      <a:r>
                        <a:rPr lang="en-IN" dirty="0" smtClean="0"/>
                        <a:t>Added</a:t>
                      </a:r>
                      <a:r>
                        <a:rPr lang="en-IN" baseline="0" dirty="0" smtClean="0"/>
                        <a:t> resistors of 5 ohms to reduce the current, thereby protecting the L298n driver</a:t>
                      </a:r>
                      <a:endParaRPr lang="en-US" dirty="0"/>
                    </a:p>
                  </a:txBody>
                  <a:tcPr marL="68580" marR="68580"/>
                </a:tc>
                <a:extLst>
                  <a:ext uri="{0D108BD9-81ED-4DB2-BD59-A6C34878D82A}">
                    <a16:rowId xmlns="" xmlns:a16="http://schemas.microsoft.com/office/drawing/2014/main" val="10002"/>
                  </a:ext>
                </a:extLst>
              </a:tr>
              <a:tr h="375968">
                <a:tc>
                  <a:txBody>
                    <a:bodyPr/>
                    <a:lstStyle/>
                    <a:p>
                      <a:r>
                        <a:rPr lang="en-IN" dirty="0" smtClean="0"/>
                        <a:t>Servo motor return to home</a:t>
                      </a:r>
                      <a:endParaRPr lang="en-US" dirty="0"/>
                    </a:p>
                  </a:txBody>
                  <a:tcPr marL="68580" marR="68580"/>
                </a:tc>
                <a:tc>
                  <a:txBody>
                    <a:bodyPr/>
                    <a:lstStyle/>
                    <a:p>
                      <a:r>
                        <a:rPr lang="en-IN" dirty="0" smtClean="0"/>
                        <a:t>Replacement of Servo</a:t>
                      </a:r>
                      <a:endParaRPr lang="en-US" dirty="0"/>
                    </a:p>
                  </a:txBody>
                  <a:tcPr marL="68580" marR="68580"/>
                </a:tc>
                <a:extLst>
                  <a:ext uri="{0D108BD9-81ED-4DB2-BD59-A6C34878D82A}">
                    <a16:rowId xmlns="" xmlns:a16="http://schemas.microsoft.com/office/drawing/2014/main" val="10003"/>
                  </a:ext>
                </a:extLst>
              </a:tr>
              <a:tr h="375968">
                <a:tc>
                  <a:txBody>
                    <a:bodyPr/>
                    <a:lstStyle/>
                    <a:p>
                      <a:r>
                        <a:rPr lang="en-IN" dirty="0" smtClean="0"/>
                        <a:t>Stepper skipping steps</a:t>
                      </a:r>
                      <a:endParaRPr lang="en-US" dirty="0"/>
                    </a:p>
                  </a:txBody>
                  <a:tcPr marL="68580" marR="68580"/>
                </a:tc>
                <a:tc>
                  <a:txBody>
                    <a:bodyPr/>
                    <a:lstStyle/>
                    <a:p>
                      <a:r>
                        <a:rPr lang="en-IN" smtClean="0"/>
                        <a:t>increased </a:t>
                      </a:r>
                      <a:r>
                        <a:rPr lang="en-IN" dirty="0" smtClean="0"/>
                        <a:t>current to the stepper</a:t>
                      </a:r>
                      <a:endParaRPr lang="en-US" dirty="0"/>
                    </a:p>
                  </a:txBody>
                  <a:tcPr marL="68580" marR="68580"/>
                </a:tc>
                <a:extLst>
                  <a:ext uri="{0D108BD9-81ED-4DB2-BD59-A6C34878D82A}">
                    <a16:rowId xmlns="" xmlns:a16="http://schemas.microsoft.com/office/drawing/2014/main" val="10004"/>
                  </a:ext>
                </a:extLst>
              </a:tr>
              <a:tr h="648931">
                <a:tc>
                  <a:txBody>
                    <a:bodyPr/>
                    <a:lstStyle/>
                    <a:p>
                      <a:r>
                        <a:rPr lang="en-IN" dirty="0" smtClean="0"/>
                        <a:t>Pillow Bearing </a:t>
                      </a:r>
                      <a:endParaRPr lang="en-US" dirty="0"/>
                    </a:p>
                  </a:txBody>
                  <a:tcPr marL="68580" marR="68580"/>
                </a:tc>
                <a:tc>
                  <a:txBody>
                    <a:bodyPr/>
                    <a:lstStyle/>
                    <a:p>
                      <a:r>
                        <a:rPr lang="en-IN" dirty="0" smtClean="0"/>
                        <a:t>Ordered replacements</a:t>
                      </a:r>
                      <a:r>
                        <a:rPr lang="en-IN" baseline="0" dirty="0" smtClean="0"/>
                        <a:t> for better seating of the front wheels</a:t>
                      </a:r>
                      <a:endParaRPr lang="en-US" dirty="0"/>
                    </a:p>
                  </a:txBody>
                  <a:tcPr marL="68580" marR="68580"/>
                </a:tc>
                <a:extLst>
                  <a:ext uri="{0D108BD9-81ED-4DB2-BD59-A6C34878D82A}">
                    <a16:rowId xmlns="" xmlns:a16="http://schemas.microsoft.com/office/drawing/2014/main" val="10005"/>
                  </a:ext>
                </a:extLst>
              </a:tr>
              <a:tr h="375968">
                <a:tc>
                  <a:txBody>
                    <a:bodyPr/>
                    <a:lstStyle/>
                    <a:p>
                      <a:r>
                        <a:rPr lang="en-IN" dirty="0" smtClean="0"/>
                        <a:t>Slider out of position</a:t>
                      </a:r>
                      <a:endParaRPr lang="en-US" dirty="0"/>
                    </a:p>
                  </a:txBody>
                  <a:tcPr marL="68580" marR="68580"/>
                </a:tc>
                <a:tc>
                  <a:txBody>
                    <a:bodyPr/>
                    <a:lstStyle/>
                    <a:p>
                      <a:r>
                        <a:rPr lang="en-IN" dirty="0" smtClean="0"/>
                        <a:t>Stoppers</a:t>
                      </a:r>
                      <a:r>
                        <a:rPr lang="en-IN" baseline="0" dirty="0" smtClean="0"/>
                        <a:t> on either ends</a:t>
                      </a:r>
                      <a:endParaRPr lang="en-US" dirty="0"/>
                    </a:p>
                  </a:txBody>
                  <a:tcPr marL="68580" marR="68580"/>
                </a:tc>
                <a:extLst>
                  <a:ext uri="{0D108BD9-81ED-4DB2-BD59-A6C34878D82A}">
                    <a16:rowId xmlns="" xmlns:a16="http://schemas.microsoft.com/office/drawing/2014/main" val="10006"/>
                  </a:ext>
                </a:extLst>
              </a:tr>
              <a:tr h="652857">
                <a:tc>
                  <a:txBody>
                    <a:bodyPr/>
                    <a:lstStyle/>
                    <a:p>
                      <a:r>
                        <a:rPr lang="en-IN" dirty="0" smtClean="0"/>
                        <a:t>Electronics packaging</a:t>
                      </a:r>
                      <a:endParaRPr lang="en-US" dirty="0"/>
                    </a:p>
                  </a:txBody>
                  <a:tcPr marL="68580" marR="68580"/>
                </a:tc>
                <a:tc>
                  <a:txBody>
                    <a:bodyPr/>
                    <a:lstStyle/>
                    <a:p>
                      <a:r>
                        <a:rPr lang="en-IN" dirty="0" smtClean="0"/>
                        <a:t>Soldering and </a:t>
                      </a:r>
                      <a:r>
                        <a:rPr lang="en-IN" dirty="0" err="1" smtClean="0"/>
                        <a:t>perf</a:t>
                      </a:r>
                      <a:r>
                        <a:rPr lang="en-IN" baseline="0" dirty="0" smtClean="0"/>
                        <a:t> </a:t>
                      </a:r>
                      <a:r>
                        <a:rPr lang="en-IN" dirty="0" smtClean="0"/>
                        <a:t>board helped with reduction of a large number of wires</a:t>
                      </a:r>
                      <a:endParaRPr lang="en-US" dirty="0"/>
                    </a:p>
                  </a:txBody>
                  <a:tcPr marL="68580" marR="68580"/>
                </a:tc>
                <a:extLst>
                  <a:ext uri="{0D108BD9-81ED-4DB2-BD59-A6C34878D82A}">
                    <a16:rowId xmlns="" xmlns:a16="http://schemas.microsoft.com/office/drawing/2014/main" val="10007"/>
                  </a:ext>
                </a:extLst>
              </a:tr>
              <a:tr h="375968">
                <a:tc>
                  <a:txBody>
                    <a:bodyPr/>
                    <a:lstStyle/>
                    <a:p>
                      <a:r>
                        <a:rPr lang="en-US" dirty="0" smtClean="0"/>
                        <a:t>Rack And</a:t>
                      </a:r>
                      <a:r>
                        <a:rPr lang="en-US" baseline="0" dirty="0" smtClean="0"/>
                        <a:t> pinion mate improper</a:t>
                      </a:r>
                      <a:endParaRPr lang="en-US" dirty="0"/>
                    </a:p>
                  </a:txBody>
                  <a:tcPr marL="68580" marR="68580"/>
                </a:tc>
                <a:tc>
                  <a:txBody>
                    <a:bodyPr/>
                    <a:lstStyle/>
                    <a:p>
                      <a:r>
                        <a:rPr lang="en-US" dirty="0" smtClean="0"/>
                        <a:t>Changed</a:t>
                      </a:r>
                      <a:r>
                        <a:rPr lang="en-US" baseline="0" dirty="0" smtClean="0"/>
                        <a:t> rack height, mounting and length for perfect mate</a:t>
                      </a:r>
                      <a:endParaRPr lang="en-US" dirty="0"/>
                    </a:p>
                  </a:txBody>
                  <a:tcPr marL="68580" marR="68580"/>
                </a:tc>
                <a:extLst>
                  <a:ext uri="{0D108BD9-81ED-4DB2-BD59-A6C34878D82A}">
                    <a16:rowId xmlns="" xmlns:a16="http://schemas.microsoft.com/office/drawing/2014/main" val="10008"/>
                  </a:ext>
                </a:extLst>
              </a:tr>
              <a:tr h="375968">
                <a:tc>
                  <a:txBody>
                    <a:bodyPr/>
                    <a:lstStyle/>
                    <a:p>
                      <a:r>
                        <a:rPr lang="en-US" dirty="0" smtClean="0"/>
                        <a:t>Rear</a:t>
                      </a:r>
                      <a:r>
                        <a:rPr lang="en-US" baseline="0" dirty="0" smtClean="0"/>
                        <a:t> wheel toe-in</a:t>
                      </a:r>
                      <a:endParaRPr lang="en-US" dirty="0"/>
                    </a:p>
                  </a:txBody>
                  <a:tcPr marL="68580" marR="68580"/>
                </a:tc>
                <a:tc>
                  <a:txBody>
                    <a:bodyPr/>
                    <a:lstStyle/>
                    <a:p>
                      <a:r>
                        <a:rPr lang="en-US" dirty="0" smtClean="0"/>
                        <a:t>Used</a:t>
                      </a:r>
                      <a:r>
                        <a:rPr lang="en-US" baseline="0" dirty="0" smtClean="0"/>
                        <a:t> rest-angles in code to correct for mechanical toe</a:t>
                      </a:r>
                      <a:endParaRPr lang="en-US" dirty="0"/>
                    </a:p>
                  </a:txBody>
                  <a:tcPr marL="68580" marR="68580"/>
                </a:tc>
                <a:extLst>
                  <a:ext uri="{0D108BD9-81ED-4DB2-BD59-A6C34878D82A}">
                    <a16:rowId xmlns="" xmlns:a16="http://schemas.microsoft.com/office/drawing/2014/main" val="10009"/>
                  </a:ext>
                </a:extLst>
              </a:tr>
            </a:tbl>
          </a:graphicData>
        </a:graphic>
      </p:graphicFrame>
      <p:pic>
        <p:nvPicPr>
          <p:cNvPr id="8" name="Google Shape;208;p23" descr="C:\Users\govin\Desktop\VIT-New-Logo.jpg"/>
          <p:cNvPicPr preferRelativeResize="0"/>
          <p:nvPr/>
        </p:nvPicPr>
        <p:blipFill rotWithShape="1">
          <a:blip r:embed="rId2">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457200" y="457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Calibri"/>
              <a:buNone/>
            </a:pPr>
            <a:r>
              <a:rPr lang="en-IN" sz="3600" dirty="0" smtClean="0"/>
              <a:t>Conclusion</a:t>
            </a:r>
            <a:endParaRPr sz="3600" dirty="0"/>
          </a:p>
        </p:txBody>
      </p:sp>
      <p:sp>
        <p:nvSpPr>
          <p:cNvPr id="225" name="Google Shape;225;p25"/>
          <p:cNvSpPr txBox="1">
            <a:spLocks noGrp="1"/>
          </p:cNvSpPr>
          <p:nvPr>
            <p:ph type="body" idx="1"/>
          </p:nvPr>
        </p:nvSpPr>
        <p:spPr>
          <a:xfrm>
            <a:off x="457200" y="1412776"/>
            <a:ext cx="8229600" cy="4752528"/>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240"/>
              <a:buChar char="•"/>
            </a:pPr>
            <a:r>
              <a:rPr lang="en-IN" sz="2240" dirty="0" smtClean="0"/>
              <a:t>4WS </a:t>
            </a:r>
            <a:r>
              <a:rPr lang="en-IN" sz="2240" dirty="0"/>
              <a:t>and Zero turn steer help to significantly reduce the TCR</a:t>
            </a:r>
            <a:endParaRPr dirty="0"/>
          </a:p>
          <a:p>
            <a:pPr marL="342900" lvl="0" indent="-342900" algn="l" rtl="0">
              <a:lnSpc>
                <a:spcPct val="80000"/>
              </a:lnSpc>
              <a:spcBef>
                <a:spcPts val="448"/>
              </a:spcBef>
              <a:spcAft>
                <a:spcPts val="0"/>
              </a:spcAft>
              <a:buClr>
                <a:schemeClr val="dk1"/>
              </a:buClr>
              <a:buSzPts val="2240"/>
              <a:buChar char="•"/>
            </a:pPr>
            <a:r>
              <a:rPr lang="en-IN" sz="2240" dirty="0"/>
              <a:t>Important for real world applications – Shrinking space, Increased Congestion</a:t>
            </a:r>
            <a:endParaRPr dirty="0"/>
          </a:p>
          <a:p>
            <a:pPr marL="342900">
              <a:lnSpc>
                <a:spcPct val="80000"/>
              </a:lnSpc>
              <a:spcBef>
                <a:spcPts val="448"/>
              </a:spcBef>
              <a:buSzPts val="2240"/>
            </a:pPr>
            <a:r>
              <a:rPr lang="en-GB" sz="2400" dirty="0" smtClean="0"/>
              <a:t>A maximum reduction percentage of </a:t>
            </a:r>
            <a:r>
              <a:rPr lang="en-GB" sz="2400" b="1" dirty="0" smtClean="0"/>
              <a:t>63.82 % </a:t>
            </a:r>
            <a:r>
              <a:rPr lang="en-GB" sz="2400" dirty="0" smtClean="0"/>
              <a:t>and a minimum reduction of </a:t>
            </a:r>
            <a:r>
              <a:rPr lang="en-GB" sz="2400" b="1" dirty="0" smtClean="0"/>
              <a:t>49.10 % </a:t>
            </a:r>
            <a:r>
              <a:rPr lang="en-GB" sz="2400" dirty="0" smtClean="0"/>
              <a:t>are </a:t>
            </a:r>
            <a:r>
              <a:rPr lang="en-GB" sz="2400" u="sng" dirty="0" smtClean="0">
                <a:solidFill>
                  <a:schemeClr val="hlink"/>
                </a:solidFill>
                <a:hlinkClick r:id="rId3" action="ppaction://hlinksldjump"/>
              </a:rPr>
              <a:t>observed</a:t>
            </a:r>
            <a:r>
              <a:rPr lang="en-GB" sz="2400" dirty="0" smtClean="0"/>
              <a:t>.</a:t>
            </a:r>
          </a:p>
          <a:p>
            <a:pPr marL="342900" lvl="0" indent="-342900" algn="l" rtl="0">
              <a:lnSpc>
                <a:spcPct val="80000"/>
              </a:lnSpc>
              <a:spcBef>
                <a:spcPts val="448"/>
              </a:spcBef>
              <a:spcAft>
                <a:spcPts val="0"/>
              </a:spcAft>
              <a:buClr>
                <a:schemeClr val="dk1"/>
              </a:buClr>
              <a:buSzPts val="2240"/>
              <a:buChar char="•"/>
            </a:pPr>
            <a:r>
              <a:rPr lang="en-IN" sz="2240" dirty="0" smtClean="0"/>
              <a:t>A goal of 20 % was set at the beginning of the project, but this target was surpassed very successfully.</a:t>
            </a:r>
          </a:p>
          <a:p>
            <a:pPr marL="342900" lvl="0" indent="-342900" algn="l" rtl="0">
              <a:lnSpc>
                <a:spcPct val="80000"/>
              </a:lnSpc>
              <a:spcBef>
                <a:spcPts val="448"/>
              </a:spcBef>
              <a:spcAft>
                <a:spcPts val="0"/>
              </a:spcAft>
              <a:buClr>
                <a:schemeClr val="dk1"/>
              </a:buClr>
              <a:buSzPts val="2240"/>
              <a:buChar char="•"/>
            </a:pPr>
            <a:endParaRPr lang="en-IN" sz="2240" dirty="0" smtClean="0"/>
          </a:p>
          <a:p>
            <a:pPr marL="342900" lvl="0" indent="-342900" algn="l" rtl="0">
              <a:lnSpc>
                <a:spcPct val="80000"/>
              </a:lnSpc>
              <a:spcBef>
                <a:spcPts val="448"/>
              </a:spcBef>
              <a:spcAft>
                <a:spcPts val="0"/>
              </a:spcAft>
              <a:buClr>
                <a:schemeClr val="dk1"/>
              </a:buClr>
              <a:buSzPts val="2240"/>
              <a:buChar char="•"/>
            </a:pPr>
            <a:r>
              <a:rPr lang="en-IN" sz="2240" dirty="0" smtClean="0"/>
              <a:t>We </a:t>
            </a:r>
            <a:r>
              <a:rPr lang="en-IN" sz="2240" dirty="0"/>
              <a:t>have successfully published a </a:t>
            </a:r>
            <a:r>
              <a:rPr lang="en-IN" sz="2240" u="sng" dirty="0">
                <a:solidFill>
                  <a:schemeClr val="hlink"/>
                </a:solidFill>
                <a:hlinkClick r:id="rId4" action="ppaction://hlinksldjump"/>
              </a:rPr>
              <a:t>research paper</a:t>
            </a:r>
            <a:r>
              <a:rPr lang="en-IN" sz="2240" dirty="0"/>
              <a:t> in the “Journal of Emerging Technology and Innovative Research</a:t>
            </a:r>
            <a:r>
              <a:rPr lang="en-IN" sz="2240" dirty="0" smtClean="0"/>
              <a:t>” in ICAMCE 2019, held in Mumbai.</a:t>
            </a:r>
            <a:endParaRPr dirty="0"/>
          </a:p>
          <a:p>
            <a:pPr marL="342900" lvl="0" indent="-342900" algn="l" rtl="0">
              <a:lnSpc>
                <a:spcPct val="80000"/>
              </a:lnSpc>
              <a:spcBef>
                <a:spcPts val="448"/>
              </a:spcBef>
              <a:spcAft>
                <a:spcPts val="0"/>
              </a:spcAft>
              <a:buClr>
                <a:schemeClr val="dk1"/>
              </a:buClr>
              <a:buSzPts val="2240"/>
              <a:buChar char="•"/>
            </a:pPr>
            <a:r>
              <a:rPr lang="en-IN" sz="2240" dirty="0"/>
              <a:t>We have also presented our findings at the International Conference on Progress in Automotive </a:t>
            </a:r>
            <a:r>
              <a:rPr lang="en-IN" sz="2240" dirty="0" smtClean="0"/>
              <a:t>Technologies (ICPAT-2019) </a:t>
            </a:r>
            <a:r>
              <a:rPr lang="en-IN" sz="2240" dirty="0"/>
              <a:t>held at VIT Vellore</a:t>
            </a:r>
            <a:endParaRPr dirty="0"/>
          </a:p>
          <a:p>
            <a:pPr marL="742950" lvl="1" indent="-161290" algn="l" rtl="0">
              <a:lnSpc>
                <a:spcPct val="80000"/>
              </a:lnSpc>
              <a:spcBef>
                <a:spcPts val="392"/>
              </a:spcBef>
              <a:spcAft>
                <a:spcPts val="0"/>
              </a:spcAft>
              <a:buClr>
                <a:schemeClr val="dk1"/>
              </a:buClr>
              <a:buSzPts val="1960"/>
              <a:buNone/>
            </a:pPr>
            <a:endParaRPr sz="1960" dirty="0"/>
          </a:p>
          <a:p>
            <a:pPr marL="742950" lvl="1" indent="-161290" algn="l" rtl="0">
              <a:lnSpc>
                <a:spcPct val="80000"/>
              </a:lnSpc>
              <a:spcBef>
                <a:spcPts val="392"/>
              </a:spcBef>
              <a:spcAft>
                <a:spcPts val="0"/>
              </a:spcAft>
              <a:buClr>
                <a:schemeClr val="dk1"/>
              </a:buClr>
              <a:buSzPts val="1960"/>
              <a:buNone/>
            </a:pPr>
            <a:endParaRPr sz="1960" dirty="0"/>
          </a:p>
        </p:txBody>
      </p:sp>
      <p:sp>
        <p:nvSpPr>
          <p:cNvPr id="226" name="Google Shape;226;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27" name="Google Shape;227;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228" name="Google Shape;228;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17</a:t>
            </a:fld>
            <a:endParaRPr/>
          </a:p>
        </p:txBody>
      </p:sp>
      <p:pic>
        <p:nvPicPr>
          <p:cNvPr id="229" name="Google Shape;229;p25" descr="C:\Users\govin\Desktop\VIT-New-Logo.jpg"/>
          <p:cNvPicPr preferRelativeResize="0"/>
          <p:nvPr/>
        </p:nvPicPr>
        <p:blipFill rotWithShape="1">
          <a:blip r:embed="rId5">
            <a:alphaModFix/>
          </a:blip>
          <a:srcRect/>
          <a:stretch/>
        </p:blipFill>
        <p:spPr>
          <a:xfrm>
            <a:off x="0" y="0"/>
            <a:ext cx="2483768" cy="864096"/>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5679"/>
            <a:ext cx="8229600" cy="1143000"/>
          </a:xfrm>
        </p:spPr>
        <p:txBody>
          <a:bodyPr/>
          <a:lstStyle/>
          <a:p>
            <a:r>
              <a:rPr lang="en-IN" sz="3600" dirty="0" smtClean="0"/>
              <a:t>Applications</a:t>
            </a:r>
            <a:endParaRPr lang="en-US" dirty="0"/>
          </a:p>
        </p:txBody>
      </p:sp>
      <p:sp>
        <p:nvSpPr>
          <p:cNvPr id="3" name="Content Placeholder 2"/>
          <p:cNvSpPr>
            <a:spLocks noGrp="1"/>
          </p:cNvSpPr>
          <p:nvPr>
            <p:ph idx="1"/>
          </p:nvPr>
        </p:nvSpPr>
        <p:spPr>
          <a:xfrm>
            <a:off x="457200" y="904250"/>
            <a:ext cx="8229600" cy="3392969"/>
          </a:xfrm>
        </p:spPr>
        <p:txBody>
          <a:bodyPr/>
          <a:lstStyle/>
          <a:p>
            <a:r>
              <a:rPr lang="en-IN" sz="2400" dirty="0" smtClean="0"/>
              <a:t>Varied warehouse applications</a:t>
            </a:r>
          </a:p>
          <a:p>
            <a:r>
              <a:rPr lang="en-IN" sz="2400" dirty="0" smtClean="0"/>
              <a:t>In-house wheel chair </a:t>
            </a:r>
            <a:endParaRPr lang="en-IN" sz="2400" dirty="0" smtClean="0"/>
          </a:p>
          <a:p>
            <a:r>
              <a:rPr lang="en-IN" sz="2400" dirty="0" smtClean="0"/>
              <a:t>Rovers</a:t>
            </a:r>
            <a:endParaRPr lang="en-IN" sz="2400" dirty="0" smtClean="0"/>
          </a:p>
          <a:p>
            <a:r>
              <a:rPr lang="en-IN" sz="2400" dirty="0" smtClean="0"/>
              <a:t>Low speed robots</a:t>
            </a:r>
          </a:p>
          <a:p>
            <a:r>
              <a:rPr lang="en-GB" sz="2400" dirty="0" smtClean="0"/>
              <a:t>Vehicles </a:t>
            </a:r>
            <a:r>
              <a:rPr lang="en-GB" sz="2400" dirty="0"/>
              <a:t>with separate </a:t>
            </a:r>
            <a:r>
              <a:rPr lang="en-GB" sz="2400" dirty="0" smtClean="0"/>
              <a:t>trailer</a:t>
            </a:r>
            <a:endParaRPr lang="en-IN" sz="2400" b="1" dirty="0" smtClean="0"/>
          </a:p>
          <a:p>
            <a:r>
              <a:rPr lang="en-IN" sz="2400" dirty="0" smtClean="0"/>
              <a:t>Construction</a:t>
            </a:r>
            <a:endParaRPr lang="en-IN" sz="2400" dirty="0" smtClean="0"/>
          </a:p>
          <a:p>
            <a:r>
              <a:rPr lang="en-IN" sz="2400" dirty="0" smtClean="0"/>
              <a:t>Unmanned vehicles for military and off-road applications</a:t>
            </a:r>
          </a:p>
          <a:p>
            <a:r>
              <a:rPr lang="en-IN" sz="2400" dirty="0" smtClean="0"/>
              <a:t>All Terrain Vehicles (ATV)</a:t>
            </a:r>
          </a:p>
          <a:p>
            <a:pPr marL="114300" indent="0">
              <a:buNone/>
            </a:pPr>
            <a:endParaRPr lang="en-IN" sz="2400" dirty="0" smtClean="0"/>
          </a:p>
          <a:p>
            <a:pPr marL="114300" indent="0">
              <a:buNone/>
            </a:pPr>
            <a:r>
              <a:rPr lang="en-IN" sz="2400" b="1" dirty="0" smtClean="0"/>
              <a:t>Challenges:</a:t>
            </a:r>
          </a:p>
          <a:p>
            <a:pPr marL="342900" lvl="8">
              <a:lnSpc>
                <a:spcPct val="80000"/>
              </a:lnSpc>
              <a:spcBef>
                <a:spcPts val="448"/>
              </a:spcBef>
              <a:buSzPts val="2240"/>
            </a:pPr>
            <a:r>
              <a:rPr lang="en-GB" sz="2400" dirty="0" smtClean="0">
                <a:latin typeface="Calibri" panose="020F0502020204030204" pitchFamily="34" charset="0"/>
                <a:cs typeface="Calibri" panose="020F0502020204030204" pitchFamily="34" charset="0"/>
              </a:rPr>
              <a:t> Packaging</a:t>
            </a:r>
          </a:p>
          <a:p>
            <a:pPr marL="342900" lvl="8">
              <a:lnSpc>
                <a:spcPct val="80000"/>
              </a:lnSpc>
              <a:spcBef>
                <a:spcPts val="448"/>
              </a:spcBef>
              <a:buSzPts val="2240"/>
            </a:pPr>
            <a:r>
              <a:rPr lang="en-GB" sz="2400" dirty="0" smtClean="0">
                <a:latin typeface="Calibri" panose="020F0502020204030204" pitchFamily="34" charset="0"/>
                <a:cs typeface="Calibri" panose="020F0502020204030204" pitchFamily="34" charset="0"/>
              </a:rPr>
              <a:t> Effect on Dynamics</a:t>
            </a:r>
          </a:p>
          <a:p>
            <a:pPr marL="342900" lvl="8">
              <a:lnSpc>
                <a:spcPct val="80000"/>
              </a:lnSpc>
              <a:spcBef>
                <a:spcPts val="448"/>
              </a:spcBef>
              <a:buSzPts val="2240"/>
            </a:pPr>
            <a:r>
              <a:rPr lang="en-GB" sz="2400" dirty="0" smtClean="0">
                <a:latin typeface="Calibri" panose="020F0502020204030204" pitchFamily="34" charset="0"/>
                <a:cs typeface="Calibri" panose="020F0502020204030204" pitchFamily="34" charset="0"/>
              </a:rPr>
              <a:t> Reliability (Increased moving parts)</a:t>
            </a:r>
          </a:p>
          <a:p>
            <a:pPr>
              <a:buNone/>
            </a:pPr>
            <a:endParaRPr lang="en-US" dirty="0" smtClean="0"/>
          </a:p>
          <a:p>
            <a:pPr marL="114300" indent="0">
              <a:buNone/>
            </a:pPr>
            <a:endParaRPr lang="en-IN" sz="2400" dirty="0" smtClean="0"/>
          </a:p>
          <a:p>
            <a:endParaRPr lang="en-IN" sz="2400" dirty="0" smtClean="0"/>
          </a:p>
          <a:p>
            <a:endParaRPr lang="en-IN" sz="2400" dirty="0" smtClean="0"/>
          </a:p>
          <a:p>
            <a:endParaRPr lang="en-US" sz="2400" dirty="0"/>
          </a:p>
        </p:txBody>
      </p:sp>
      <p:sp>
        <p:nvSpPr>
          <p:cNvPr id="4" name="Footer Placeholder 3"/>
          <p:cNvSpPr>
            <a:spLocks noGrp="1"/>
          </p:cNvSpPr>
          <p:nvPr>
            <p:ph type="ftr" sz="quarter" idx="11"/>
          </p:nvPr>
        </p:nvSpPr>
        <p:spPr/>
        <p:txBody>
          <a:bodyPr/>
          <a:lstStyle/>
          <a:p>
            <a:r>
              <a:rPr lang="en-GB" smtClean="0"/>
              <a:t>Design and Development of Advanced Steering System for Low Speed Applications</a:t>
            </a:r>
            <a:endParaRPr lang="en-IN" dirty="0"/>
          </a:p>
        </p:txBody>
      </p:sp>
      <p:sp>
        <p:nvSpPr>
          <p:cNvPr id="5" name="Slide Number Placeholder 4"/>
          <p:cNvSpPr>
            <a:spLocks noGrp="1"/>
          </p:cNvSpPr>
          <p:nvPr>
            <p:ph type="sldNum" sz="quarter" idx="12"/>
          </p:nvPr>
        </p:nvSpPr>
        <p:spPr/>
        <p:txBody>
          <a:bodyPr/>
          <a:lstStyle/>
          <a:p>
            <a:fld id="{100D2613-610C-4AE0-9BBB-A11983C0F73D}" type="slidenum">
              <a:rPr lang="en-IN" smtClean="0"/>
              <a:pPr/>
              <a:t>18</a:t>
            </a:fld>
            <a:endParaRPr lang="en-IN"/>
          </a:p>
        </p:txBody>
      </p:sp>
      <p:pic>
        <p:nvPicPr>
          <p:cNvPr id="32770" name="Picture 2" descr="Image result for maneuverability of wheelchair"/>
          <p:cNvPicPr>
            <a:picLocks noChangeAspect="1" noChangeArrowheads="1"/>
          </p:cNvPicPr>
          <p:nvPr/>
        </p:nvPicPr>
        <p:blipFill>
          <a:blip r:embed="rId2" cstate="print"/>
          <a:srcRect/>
          <a:stretch>
            <a:fillRect/>
          </a:stretch>
        </p:blipFill>
        <p:spPr bwMode="auto">
          <a:xfrm>
            <a:off x="6765597" y="1281184"/>
            <a:ext cx="1708805" cy="2278407"/>
          </a:xfrm>
          <a:prstGeom prst="rect">
            <a:avLst/>
          </a:prstGeom>
          <a:noFill/>
        </p:spPr>
      </p:pic>
      <p:pic>
        <p:nvPicPr>
          <p:cNvPr id="8" name="Picture 4" descr="Image result for warehouse vehicles"/>
          <p:cNvPicPr>
            <a:picLocks noChangeAspect="1" noChangeArrowheads="1"/>
          </p:cNvPicPr>
          <p:nvPr/>
        </p:nvPicPr>
        <p:blipFill>
          <a:blip r:embed="rId3" cstate="print"/>
          <a:srcRect t="21865" r="-162" b="10535"/>
          <a:stretch>
            <a:fillRect/>
          </a:stretch>
        </p:blipFill>
        <p:spPr bwMode="auto">
          <a:xfrm>
            <a:off x="6823816" y="4278558"/>
            <a:ext cx="1862984" cy="2267879"/>
          </a:xfrm>
          <a:prstGeom prst="rect">
            <a:avLst/>
          </a:prstGeom>
          <a:noFill/>
        </p:spPr>
      </p:pic>
      <p:pic>
        <p:nvPicPr>
          <p:cNvPr id="9" name="Google Shape;117;p15"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
        <p:nvSpPr>
          <p:cNvPr id="10" name="Date Placeholder 9"/>
          <p:cNvSpPr>
            <a:spLocks noGrp="1"/>
          </p:cNvSpPr>
          <p:nvPr>
            <p:ph type="dt" idx="10"/>
          </p:nvPr>
        </p:nvSpPr>
        <p:spPr/>
        <p:txBody>
          <a:bodyPr/>
          <a:lstStyle/>
          <a:p>
            <a:r>
              <a:rPr lang="en-US" smtClean="0"/>
              <a:t>31 May 2019</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4" name="Google Shape;244;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None/>
            </a:pPr>
            <a:endParaRPr dirty="0"/>
          </a:p>
          <a:p>
            <a:pPr marL="0" lvl="0" indent="0" algn="ctr" rtl="0">
              <a:spcBef>
                <a:spcPts val="640"/>
              </a:spcBef>
              <a:spcAft>
                <a:spcPts val="0"/>
              </a:spcAft>
              <a:buClr>
                <a:schemeClr val="dk1"/>
              </a:buClr>
              <a:buSzPts val="3200"/>
              <a:buNone/>
            </a:pPr>
            <a:endParaRPr dirty="0"/>
          </a:p>
          <a:p>
            <a:pPr marL="0" lvl="0" indent="0" algn="ctr" rtl="0">
              <a:spcBef>
                <a:spcPts val="640"/>
              </a:spcBef>
              <a:spcAft>
                <a:spcPts val="0"/>
              </a:spcAft>
              <a:buClr>
                <a:schemeClr val="dk1"/>
              </a:buClr>
              <a:buSzPts val="3200"/>
              <a:buNone/>
            </a:pPr>
            <a:r>
              <a:rPr lang="en-IN" dirty="0"/>
              <a:t>Thank you</a:t>
            </a:r>
            <a:endParaRPr dirty="0"/>
          </a:p>
          <a:p>
            <a:pPr marL="0" lvl="0" indent="0" algn="l" rtl="0">
              <a:spcBef>
                <a:spcPts val="640"/>
              </a:spcBef>
              <a:spcAft>
                <a:spcPts val="0"/>
              </a:spcAft>
              <a:buClr>
                <a:schemeClr val="dk1"/>
              </a:buClr>
              <a:buSzPts val="3200"/>
              <a:buNone/>
            </a:pPr>
            <a:endParaRPr dirty="0"/>
          </a:p>
          <a:p>
            <a:pPr marL="0" lvl="0" indent="0" algn="ctr" rtl="0">
              <a:spcBef>
                <a:spcPts val="640"/>
              </a:spcBef>
              <a:spcAft>
                <a:spcPts val="0"/>
              </a:spcAft>
              <a:buClr>
                <a:schemeClr val="dk1"/>
              </a:buClr>
              <a:buSzPts val="3200"/>
              <a:buNone/>
            </a:pPr>
            <a:r>
              <a:rPr lang="en-IN" dirty="0" smtClean="0"/>
              <a:t>Questions </a:t>
            </a:r>
            <a:r>
              <a:rPr lang="en-IN" dirty="0" smtClean="0"/>
              <a:t>? </a:t>
            </a:r>
            <a:endParaRPr dirty="0"/>
          </a:p>
        </p:txBody>
      </p:sp>
      <p:sp>
        <p:nvSpPr>
          <p:cNvPr id="245" name="Google Shape;245;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46" name="Google Shape;246;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247" name="Google Shape;24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19</a:t>
            </a:fld>
            <a:endParaRPr/>
          </a:p>
        </p:txBody>
      </p:sp>
      <p:pic>
        <p:nvPicPr>
          <p:cNvPr id="248" name="Google Shape;248;p27"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Motivation</a:t>
            </a:r>
            <a:endParaRPr lang="en-US" dirty="0"/>
          </a:p>
        </p:txBody>
      </p:sp>
      <p:sp>
        <p:nvSpPr>
          <p:cNvPr id="3" name="Text Placeholder 2"/>
          <p:cNvSpPr>
            <a:spLocks noGrp="1"/>
          </p:cNvSpPr>
          <p:nvPr>
            <p:ph type="body" idx="1"/>
          </p:nvPr>
        </p:nvSpPr>
        <p:spPr/>
        <p:txBody>
          <a:bodyPr/>
          <a:lstStyle/>
          <a:p>
            <a:r>
              <a:rPr lang="en-IN" dirty="0" smtClean="0"/>
              <a:t>The works conducted in the project can be applied to various low speed applications. </a:t>
            </a:r>
          </a:p>
          <a:p>
            <a:r>
              <a:rPr lang="en-IN" dirty="0" smtClean="0"/>
              <a:t>The application can be further extended to agriculture, warehouses and rovers.</a:t>
            </a:r>
            <a:endParaRPr lang="en-US"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a:t>
            </a:fld>
            <a:endParaRPr lang="en-IN"/>
          </a:p>
        </p:txBody>
      </p:sp>
      <p:pic>
        <p:nvPicPr>
          <p:cNvPr id="7" name="Google Shape;105;p14" descr="C:\Users\govin\Desktop\VIT-New-Logo.jpg"/>
          <p:cNvPicPr preferRelativeResize="0"/>
          <p:nvPr/>
        </p:nvPicPr>
        <p:blipFill rotWithShape="1">
          <a:blip r:embed="rId2">
            <a:alphaModFix/>
          </a:blip>
          <a:srcRect/>
          <a:stretch/>
        </p:blipFill>
        <p:spPr>
          <a:xfrm>
            <a:off x="0" y="0"/>
            <a:ext cx="2483768" cy="864096"/>
          </a:xfrm>
          <a:prstGeom prst="rect">
            <a:avLst/>
          </a:prstGeom>
          <a:noFill/>
          <a:ln>
            <a:noFill/>
          </a:ln>
        </p:spPr>
      </p:pic>
      <p:graphicFrame>
        <p:nvGraphicFramePr>
          <p:cNvPr id="8" name="Diagram 7"/>
          <p:cNvGraphicFramePr/>
          <p:nvPr/>
        </p:nvGraphicFramePr>
        <p:xfrm>
          <a:off x="2668043" y="3711879"/>
          <a:ext cx="4008329" cy="2567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Timeline</a:t>
            </a:r>
            <a:endParaRPr lang="en-US" i="1" u="sng" dirty="0">
              <a:solidFill>
                <a:srgbClr val="FF0000"/>
              </a:solidFill>
            </a:endParaRPr>
          </a:p>
        </p:txBody>
      </p:sp>
      <p:pic>
        <p:nvPicPr>
          <p:cNvPr id="7" name="Picture 6" descr="Image result for ARAI LOGO"/>
          <p:cNvPicPr/>
          <p:nvPr/>
        </p:nvPicPr>
        <p:blipFill>
          <a:blip r:embed="rId2" cstate="print"/>
          <a:srcRect/>
          <a:stretch>
            <a:fillRect/>
          </a:stretch>
        </p:blipFill>
        <p:spPr bwMode="auto">
          <a:xfrm>
            <a:off x="7783830" y="0"/>
            <a:ext cx="1360170" cy="701968"/>
          </a:xfrm>
          <a:prstGeom prst="rect">
            <a:avLst/>
          </a:prstGeom>
          <a:noFill/>
          <a:ln w="9525">
            <a:noFill/>
            <a:miter lim="800000"/>
            <a:headEnd/>
            <a:tailEnd/>
          </a:ln>
        </p:spPr>
      </p:pic>
      <p:pic>
        <p:nvPicPr>
          <p:cNvPr id="8" name="Picture 7" descr="C:\Users\govin\Desktop\VIT-New-Logo.jpg"/>
          <p:cNvPicPr/>
          <p:nvPr/>
        </p:nvPicPr>
        <p:blipFill>
          <a:blip r:embed="rId3" cstate="print"/>
          <a:srcRect/>
          <a:stretch>
            <a:fillRect/>
          </a:stretch>
        </p:blipFill>
        <p:spPr bwMode="auto">
          <a:xfrm>
            <a:off x="0" y="1"/>
            <a:ext cx="1791653" cy="766209"/>
          </a:xfrm>
          <a:prstGeom prst="rect">
            <a:avLst/>
          </a:prstGeom>
          <a:noFill/>
          <a:ln w="9525">
            <a:noFill/>
            <a:miter lim="800000"/>
            <a:headEnd/>
            <a:tailEnd/>
          </a:ln>
        </p:spPr>
      </p:pic>
      <p:graphicFrame>
        <p:nvGraphicFramePr>
          <p:cNvPr id="9" name="Table 8"/>
          <p:cNvGraphicFramePr>
            <a:graphicFrameLocks noGrp="1"/>
          </p:cNvGraphicFramePr>
          <p:nvPr/>
        </p:nvGraphicFramePr>
        <p:xfrm>
          <a:off x="1757363" y="1237721"/>
          <a:ext cx="5629275" cy="4533900"/>
        </p:xfrm>
        <a:graphic>
          <a:graphicData uri="http://schemas.openxmlformats.org/drawingml/2006/table">
            <a:tbl>
              <a:tblPr/>
              <a:tblGrid>
                <a:gridCol w="2209800">
                  <a:extLst>
                    <a:ext uri="{9D8B030D-6E8A-4147-A177-3AD203B41FA5}">
                      <a16:colId xmlns:a16="http://schemas.microsoft.com/office/drawing/2014/main" xmlns="" val="20000"/>
                    </a:ext>
                  </a:extLst>
                </a:gridCol>
                <a:gridCol w="1152525">
                  <a:extLst>
                    <a:ext uri="{9D8B030D-6E8A-4147-A177-3AD203B41FA5}">
                      <a16:colId xmlns:a16="http://schemas.microsoft.com/office/drawing/2014/main" xmlns="" val="20001"/>
                    </a:ext>
                  </a:extLst>
                </a:gridCol>
                <a:gridCol w="1228725">
                  <a:extLst>
                    <a:ext uri="{9D8B030D-6E8A-4147-A177-3AD203B41FA5}">
                      <a16:colId xmlns:a16="http://schemas.microsoft.com/office/drawing/2014/main" xmlns="" val="20002"/>
                    </a:ext>
                  </a:extLst>
                </a:gridCol>
                <a:gridCol w="1038225">
                  <a:extLst>
                    <a:ext uri="{9D8B030D-6E8A-4147-A177-3AD203B41FA5}">
                      <a16:colId xmlns:a16="http://schemas.microsoft.com/office/drawing/2014/main" xmlns="" val="20003"/>
                    </a:ext>
                  </a:extLst>
                </a:gridCol>
              </a:tblGrid>
              <a:tr h="190500">
                <a:tc>
                  <a:txBody>
                    <a:bodyPr/>
                    <a:lstStyle/>
                    <a:p>
                      <a:pPr algn="l" fontAlgn="ctr"/>
                      <a:r>
                        <a:rPr lang="en-US" sz="1100" b="0" i="0" u="none" strike="noStrike" dirty="0">
                          <a:solidFill>
                            <a:srgbClr val="000000"/>
                          </a:solidFill>
                          <a:latin typeface="Calibri"/>
                        </a:rPr>
                        <a:t>Topic finalization </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05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05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 </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0"/>
                  </a:ext>
                </a:extLst>
              </a:tr>
              <a:tr h="190500">
                <a:tc>
                  <a:txBody>
                    <a:bodyPr/>
                    <a:lstStyle/>
                    <a:p>
                      <a:pPr algn="l" fontAlgn="ctr"/>
                      <a:r>
                        <a:rPr lang="en-US" sz="1100" b="0" i="0" u="none" strike="noStrike" dirty="0">
                          <a:solidFill>
                            <a:srgbClr val="000000"/>
                          </a:solidFill>
                          <a:latin typeface="Calibri"/>
                        </a:rPr>
                        <a:t>Literature Survey</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06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05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24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1"/>
                  </a:ext>
                </a:extLst>
              </a:tr>
              <a:tr h="190500">
                <a:tc>
                  <a:txBody>
                    <a:bodyPr/>
                    <a:lstStyle/>
                    <a:p>
                      <a:pPr algn="l" fontAlgn="ctr"/>
                      <a:r>
                        <a:rPr lang="en-US" sz="1100" b="0" i="0" u="none" strike="noStrike" dirty="0">
                          <a:solidFill>
                            <a:srgbClr val="000000"/>
                          </a:solidFill>
                          <a:latin typeface="Calibri"/>
                        </a:rPr>
                        <a:t>Report </a:t>
                      </a:r>
                      <a:r>
                        <a:rPr lang="en-US" sz="1100" b="0" i="0" u="none" strike="noStrike" dirty="0" smtClean="0">
                          <a:solidFill>
                            <a:srgbClr val="000000"/>
                          </a:solidFill>
                          <a:latin typeface="Calibri"/>
                        </a:rPr>
                        <a:t>Preparation </a:t>
                      </a:r>
                      <a:endParaRPr lang="en-US" sz="1100" b="0" i="0" u="none" strike="noStrike" dirty="0">
                        <a:solidFill>
                          <a:srgbClr val="000000"/>
                        </a:solidFill>
                        <a:latin typeface="Calibri"/>
                      </a:endParaRP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10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03 May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106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2"/>
                  </a:ext>
                </a:extLst>
              </a:tr>
              <a:tr h="190500">
                <a:tc>
                  <a:txBody>
                    <a:bodyPr/>
                    <a:lstStyle/>
                    <a:p>
                      <a:pPr algn="l" fontAlgn="ctr"/>
                      <a:r>
                        <a:rPr lang="en-US" sz="1100" b="0" i="0" u="none" strike="noStrike">
                          <a:solidFill>
                            <a:srgbClr val="000000"/>
                          </a:solidFill>
                          <a:latin typeface="Calibri"/>
                        </a:rPr>
                        <a:t>Simulations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11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30 April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102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3"/>
                  </a:ext>
                </a:extLst>
              </a:tr>
              <a:tr h="190500">
                <a:tc>
                  <a:txBody>
                    <a:bodyPr/>
                    <a:lstStyle/>
                    <a:p>
                      <a:pPr algn="l" fontAlgn="ctr"/>
                      <a:r>
                        <a:rPr lang="en-US" sz="1100" b="0" i="0" u="none" strike="noStrike" dirty="0">
                          <a:solidFill>
                            <a:srgbClr val="000000"/>
                          </a:solidFill>
                          <a:latin typeface="Calibri"/>
                        </a:rPr>
                        <a:t>MS Project plan</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12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03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18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4"/>
                  </a:ext>
                </a:extLst>
              </a:tr>
              <a:tr h="190500">
                <a:tc>
                  <a:txBody>
                    <a:bodyPr/>
                    <a:lstStyle/>
                    <a:p>
                      <a:pPr algn="l" fontAlgn="ctr"/>
                      <a:r>
                        <a:rPr lang="en-GB" sz="1100" b="0" i="0" u="none" strike="noStrike" dirty="0">
                          <a:solidFill>
                            <a:srgbClr val="000000"/>
                          </a:solidFill>
                          <a:latin typeface="Calibri"/>
                        </a:rPr>
                        <a:t>PPS Approval and final signature</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14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14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 </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5"/>
                  </a:ext>
                </a:extLst>
              </a:tr>
              <a:tr h="190500">
                <a:tc>
                  <a:txBody>
                    <a:bodyPr/>
                    <a:lstStyle/>
                    <a:p>
                      <a:pPr algn="l" fontAlgn="ctr"/>
                      <a:r>
                        <a:rPr lang="en-US" sz="1100" b="0" i="0" u="none" strike="noStrike" dirty="0">
                          <a:solidFill>
                            <a:srgbClr val="000000"/>
                          </a:solidFill>
                          <a:latin typeface="Calibri"/>
                        </a:rPr>
                        <a:t>Steering mechanism finalization</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15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30 December 2018</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12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6"/>
                  </a:ext>
                </a:extLst>
              </a:tr>
              <a:tr h="190500">
                <a:tc>
                  <a:txBody>
                    <a:bodyPr/>
                    <a:lstStyle/>
                    <a:p>
                      <a:pPr algn="l" fontAlgn="ctr"/>
                      <a:r>
                        <a:rPr lang="en-US" sz="1100" b="0" i="0" u="none" strike="noStrike">
                          <a:solidFill>
                            <a:srgbClr val="000000"/>
                          </a:solidFill>
                          <a:latin typeface="Calibri"/>
                        </a:rPr>
                        <a:t>Selection of Motors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06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10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5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7"/>
                  </a:ext>
                </a:extLst>
              </a:tr>
              <a:tr h="190500">
                <a:tc>
                  <a:txBody>
                    <a:bodyPr/>
                    <a:lstStyle/>
                    <a:p>
                      <a:pPr algn="l" fontAlgn="ctr"/>
                      <a:r>
                        <a:rPr lang="en-US" sz="1100" b="0" i="0" u="none" strike="noStrike" dirty="0">
                          <a:solidFill>
                            <a:srgbClr val="000000"/>
                          </a:solidFill>
                          <a:latin typeface="Calibri"/>
                        </a:rPr>
                        <a:t>Building of Electronic Circuits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10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15 March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47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8"/>
                  </a:ext>
                </a:extLst>
              </a:tr>
              <a:tr h="190500">
                <a:tc>
                  <a:txBody>
                    <a:bodyPr/>
                    <a:lstStyle/>
                    <a:p>
                      <a:pPr algn="l" fontAlgn="ctr"/>
                      <a:r>
                        <a:rPr lang="en-GB" sz="1100" b="0" i="0" u="none" strike="noStrike" dirty="0">
                          <a:solidFill>
                            <a:srgbClr val="000000"/>
                          </a:solidFill>
                          <a:latin typeface="Calibri"/>
                        </a:rPr>
                        <a:t>ARDUINO Coding for the motors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10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10 March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43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09"/>
                  </a:ext>
                </a:extLst>
              </a:tr>
              <a:tr h="190500">
                <a:tc>
                  <a:txBody>
                    <a:bodyPr/>
                    <a:lstStyle/>
                    <a:p>
                      <a:pPr algn="l" fontAlgn="ctr"/>
                      <a:r>
                        <a:rPr lang="en-US" sz="1100" b="0" i="0" u="none" strike="noStrike" dirty="0">
                          <a:solidFill>
                            <a:srgbClr val="000000"/>
                          </a:solidFill>
                          <a:latin typeface="Calibri"/>
                        </a:rPr>
                        <a:t>Designing of component layout </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10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15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4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0"/>
                  </a:ext>
                </a:extLst>
              </a:tr>
              <a:tr h="190500">
                <a:tc>
                  <a:txBody>
                    <a:bodyPr/>
                    <a:lstStyle/>
                    <a:p>
                      <a:pPr algn="l" fontAlgn="ctr"/>
                      <a:r>
                        <a:rPr lang="en-US" sz="1100" b="0" i="0" u="none" strike="noStrike" dirty="0">
                          <a:solidFill>
                            <a:srgbClr val="000000"/>
                          </a:solidFill>
                          <a:latin typeface="Calibri"/>
                        </a:rPr>
                        <a:t>Review 1</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14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14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 </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1"/>
                  </a:ext>
                </a:extLst>
              </a:tr>
              <a:tr h="190500">
                <a:tc>
                  <a:txBody>
                    <a:bodyPr/>
                    <a:lstStyle/>
                    <a:p>
                      <a:pPr algn="l" fontAlgn="ctr"/>
                      <a:r>
                        <a:rPr lang="en-US" sz="1100" b="0" i="0" u="none" strike="noStrike">
                          <a:solidFill>
                            <a:srgbClr val="000000"/>
                          </a:solidFill>
                          <a:latin typeface="Calibri"/>
                        </a:rPr>
                        <a:t>Making final CAD model</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15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25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dirty="0">
                          <a:solidFill>
                            <a:srgbClr val="000000"/>
                          </a:solidFill>
                          <a:latin typeface="Calibri"/>
                        </a:rPr>
                        <a:t>9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2"/>
                  </a:ext>
                </a:extLst>
              </a:tr>
              <a:tr h="190500">
                <a:tc>
                  <a:txBody>
                    <a:bodyPr/>
                    <a:lstStyle/>
                    <a:p>
                      <a:pPr algn="l" fontAlgn="ctr"/>
                      <a:r>
                        <a:rPr lang="en-GB" sz="1100" b="0" i="0" u="none" strike="noStrike" dirty="0">
                          <a:solidFill>
                            <a:srgbClr val="000000"/>
                          </a:solidFill>
                          <a:latin typeface="Calibri"/>
                        </a:rPr>
                        <a:t>Ordering of Parts for the prototype</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25 January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01 March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dirty="0">
                          <a:solidFill>
                            <a:srgbClr val="000000"/>
                          </a:solidFill>
                          <a:latin typeface="Calibri"/>
                        </a:rPr>
                        <a:t>26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3"/>
                  </a:ext>
                </a:extLst>
              </a:tr>
              <a:tr h="190500">
                <a:tc>
                  <a:txBody>
                    <a:bodyPr/>
                    <a:lstStyle/>
                    <a:p>
                      <a:pPr algn="l" fontAlgn="ctr"/>
                      <a:r>
                        <a:rPr lang="en-GB" sz="1100" b="0" i="0" u="none" strike="noStrike" dirty="0">
                          <a:solidFill>
                            <a:srgbClr val="000000"/>
                          </a:solidFill>
                          <a:latin typeface="Calibri"/>
                        </a:rPr>
                        <a:t>Testing of Electronic Circuit before assembly</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01 February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15 February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dirty="0">
                          <a:solidFill>
                            <a:srgbClr val="000000"/>
                          </a:solidFill>
                          <a:latin typeface="Calibri"/>
                        </a:rPr>
                        <a:t>11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4"/>
                  </a:ext>
                </a:extLst>
              </a:tr>
              <a:tr h="190500">
                <a:tc>
                  <a:txBody>
                    <a:bodyPr/>
                    <a:lstStyle/>
                    <a:p>
                      <a:pPr algn="l" fontAlgn="ctr"/>
                      <a:r>
                        <a:rPr lang="en-US" sz="1100" b="0" i="0" u="none" strike="noStrike" dirty="0">
                          <a:solidFill>
                            <a:srgbClr val="000000"/>
                          </a:solidFill>
                          <a:latin typeface="Calibri"/>
                        </a:rPr>
                        <a:t>Review 2</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18 February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18 February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dirty="0">
                          <a:solidFill>
                            <a:srgbClr val="000000"/>
                          </a:solidFill>
                          <a:latin typeface="Calibri"/>
                        </a:rPr>
                        <a:t> </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5"/>
                  </a:ext>
                </a:extLst>
              </a:tr>
              <a:tr h="190500">
                <a:tc>
                  <a:txBody>
                    <a:bodyPr/>
                    <a:lstStyle/>
                    <a:p>
                      <a:pPr algn="l" fontAlgn="ctr"/>
                      <a:r>
                        <a:rPr lang="en-US" sz="1100" b="0" i="0" u="none" strike="noStrike" dirty="0">
                          <a:solidFill>
                            <a:srgbClr val="000000"/>
                          </a:solidFill>
                          <a:latin typeface="Calibri"/>
                        </a:rPr>
                        <a:t>Building of prototype</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20 February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a:solidFill>
                            <a:srgbClr val="000000"/>
                          </a:solidFill>
                          <a:latin typeface="Calibri"/>
                        </a:rPr>
                        <a:t>15 March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dirty="0">
                          <a:solidFill>
                            <a:srgbClr val="000000"/>
                          </a:solidFill>
                          <a:latin typeface="Calibri"/>
                        </a:rPr>
                        <a:t>18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6"/>
                  </a:ext>
                </a:extLst>
              </a:tr>
              <a:tr h="190500">
                <a:tc>
                  <a:txBody>
                    <a:bodyPr/>
                    <a:lstStyle/>
                    <a:p>
                      <a:pPr algn="l" fontAlgn="ctr"/>
                      <a:r>
                        <a:rPr lang="en-US" sz="1100" b="0" i="0" u="none" strike="noStrike" dirty="0">
                          <a:solidFill>
                            <a:srgbClr val="000000"/>
                          </a:solidFill>
                          <a:latin typeface="Calibri"/>
                        </a:rPr>
                        <a:t>Testing final prototype</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16 March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01 April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dirty="0">
                          <a:solidFill>
                            <a:srgbClr val="000000"/>
                          </a:solidFill>
                          <a:latin typeface="Calibri"/>
                        </a:rPr>
                        <a:t>12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7"/>
                  </a:ext>
                </a:extLst>
              </a:tr>
              <a:tr h="190500">
                <a:tc>
                  <a:txBody>
                    <a:bodyPr/>
                    <a:lstStyle/>
                    <a:p>
                      <a:pPr algn="l" fontAlgn="ctr"/>
                      <a:r>
                        <a:rPr lang="en-US" sz="1100" b="0" i="0" u="none" strike="noStrike" dirty="0">
                          <a:solidFill>
                            <a:srgbClr val="000000"/>
                          </a:solidFill>
                          <a:latin typeface="Calibri"/>
                        </a:rPr>
                        <a:t>Measurement of TCD</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01 April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05 April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dirty="0">
                          <a:solidFill>
                            <a:srgbClr val="000000"/>
                          </a:solidFill>
                          <a:latin typeface="Calibri"/>
                        </a:rPr>
                        <a:t>5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8"/>
                  </a:ext>
                </a:extLst>
              </a:tr>
              <a:tr h="190500">
                <a:tc>
                  <a:txBody>
                    <a:bodyPr/>
                    <a:lstStyle/>
                    <a:p>
                      <a:pPr algn="l" fontAlgn="ctr"/>
                      <a:r>
                        <a:rPr lang="en-GB" sz="1100" b="0" i="0" u="none" strike="noStrike" dirty="0">
                          <a:solidFill>
                            <a:srgbClr val="000000"/>
                          </a:solidFill>
                          <a:latin typeface="Calibri"/>
                        </a:rPr>
                        <a:t>Calculation and verification of Results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10 April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15 April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4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19"/>
                  </a:ext>
                </a:extLst>
              </a:tr>
              <a:tr h="190500">
                <a:tc>
                  <a:txBody>
                    <a:bodyPr/>
                    <a:lstStyle/>
                    <a:p>
                      <a:pPr algn="l" fontAlgn="ctr"/>
                      <a:r>
                        <a:rPr lang="en-US" sz="1100" b="0" i="0" u="none" strike="noStrike">
                          <a:solidFill>
                            <a:srgbClr val="000000"/>
                          </a:solidFill>
                          <a:latin typeface="Calibri"/>
                        </a:rPr>
                        <a:t>Final observations and optimization </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15 April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a:solidFill>
                            <a:srgbClr val="000000"/>
                          </a:solidFill>
                          <a:latin typeface="Calibri"/>
                        </a:rPr>
                        <a:t>01 May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a:solidFill>
                            <a:srgbClr val="000000"/>
                          </a:solidFill>
                          <a:latin typeface="Calibri"/>
                        </a:rPr>
                        <a:t>13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20"/>
                  </a:ext>
                </a:extLst>
              </a:tr>
              <a:tr h="190500">
                <a:tc>
                  <a:txBody>
                    <a:bodyPr/>
                    <a:lstStyle/>
                    <a:p>
                      <a:pPr algn="l" fontAlgn="ctr"/>
                      <a:r>
                        <a:rPr lang="en-US" sz="1100" b="0" i="0" u="none" strike="noStrike" dirty="0">
                          <a:solidFill>
                            <a:schemeClr val="tx1"/>
                          </a:solidFill>
                          <a:latin typeface="Calibri"/>
                        </a:rPr>
                        <a:t>Report modification</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1100" b="0" i="0" u="none" strike="noStrike" dirty="0">
                          <a:solidFill>
                            <a:schemeClr val="tx1"/>
                          </a:solidFill>
                          <a:latin typeface="Calibri"/>
                        </a:rPr>
                        <a:t>06 May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ctr"/>
                      <a:r>
                        <a:rPr lang="en-US" sz="1100" b="0" i="0" u="none" strike="noStrike" dirty="0">
                          <a:solidFill>
                            <a:schemeClr val="tx1"/>
                          </a:solidFill>
                          <a:latin typeface="Calibri"/>
                        </a:rPr>
                        <a:t>12 May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100" b="0" i="0" u="none" strike="noStrike" dirty="0">
                          <a:solidFill>
                            <a:schemeClr val="tx1"/>
                          </a:solidFill>
                          <a:latin typeface="Calibri"/>
                        </a:rPr>
                        <a:t>6 days</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xmlns="" val="10021"/>
                  </a:ext>
                </a:extLst>
              </a:tr>
              <a:tr h="190500">
                <a:tc>
                  <a:txBody>
                    <a:bodyPr/>
                    <a:lstStyle/>
                    <a:p>
                      <a:pPr algn="l" fontAlgn="ctr"/>
                      <a:r>
                        <a:rPr lang="en-US" sz="1100" b="0" i="0" u="none" strike="noStrike" dirty="0" smtClean="0">
                          <a:solidFill>
                            <a:srgbClr val="000000"/>
                          </a:solidFill>
                          <a:latin typeface="Calibri"/>
                        </a:rPr>
                        <a:t>Final Review</a:t>
                      </a:r>
                      <a:endParaRPr lang="en-US" sz="1100" b="0" i="0" u="none" strike="noStrike" dirty="0">
                        <a:solidFill>
                          <a:srgbClr val="000000"/>
                        </a:solidFill>
                        <a:latin typeface="Calibri"/>
                      </a:endParaRP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smtClean="0">
                          <a:solidFill>
                            <a:srgbClr val="000000"/>
                          </a:solidFill>
                          <a:latin typeface="Calibri"/>
                        </a:rPr>
                        <a:t>31 </a:t>
                      </a:r>
                      <a:r>
                        <a:rPr lang="en-US" sz="1100" b="0" i="0" u="none" strike="noStrike" dirty="0">
                          <a:solidFill>
                            <a:srgbClr val="000000"/>
                          </a:solidFill>
                          <a:latin typeface="Calibri"/>
                        </a:rPr>
                        <a:t>May 2019</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ctr"/>
                      <a:r>
                        <a:rPr lang="en-US" sz="1100" b="0" i="0" u="none" strike="noStrike" dirty="0" smtClean="0">
                          <a:solidFill>
                            <a:srgbClr val="000000"/>
                          </a:solidFill>
                          <a:latin typeface="Calibri"/>
                        </a:rPr>
                        <a:t>31 May 2019</a:t>
                      </a:r>
                      <a:endParaRPr lang="en-US" sz="1100" b="0" i="0" u="none" strike="noStrike" dirty="0">
                        <a:solidFill>
                          <a:srgbClr val="000000"/>
                        </a:solidFill>
                        <a:latin typeface="Calibri"/>
                      </a:endParaRP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US" sz="1100" b="0" i="0" u="none" strike="noStrike" dirty="0">
                          <a:solidFill>
                            <a:srgbClr val="000000"/>
                          </a:solidFill>
                          <a:latin typeface="Calibri"/>
                        </a:rPr>
                        <a:t> </a:t>
                      </a:r>
                    </a:p>
                  </a:txBody>
                  <a:tcPr marL="5715" marR="5715"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0022"/>
                  </a:ext>
                </a:extLst>
              </a:tr>
            </a:tbl>
          </a:graphicData>
        </a:graphic>
      </p:graphicFrame>
      <p:graphicFrame>
        <p:nvGraphicFramePr>
          <p:cNvPr id="11" name="Table 10"/>
          <p:cNvGraphicFramePr>
            <a:graphicFrameLocks noGrp="1"/>
          </p:cNvGraphicFramePr>
          <p:nvPr/>
        </p:nvGraphicFramePr>
        <p:xfrm>
          <a:off x="7583451" y="4845989"/>
          <a:ext cx="1333500" cy="1363980"/>
        </p:xfrm>
        <a:graphic>
          <a:graphicData uri="http://schemas.openxmlformats.org/drawingml/2006/table">
            <a:tbl>
              <a:tblPr/>
              <a:tblGrid>
                <a:gridCol w="457200">
                  <a:extLst>
                    <a:ext uri="{9D8B030D-6E8A-4147-A177-3AD203B41FA5}">
                      <a16:colId xmlns:a16="http://schemas.microsoft.com/office/drawing/2014/main" xmlns="" val="20000"/>
                    </a:ext>
                  </a:extLst>
                </a:gridCol>
                <a:gridCol w="876300">
                  <a:extLst>
                    <a:ext uri="{9D8B030D-6E8A-4147-A177-3AD203B41FA5}">
                      <a16:colId xmlns:a16="http://schemas.microsoft.com/office/drawing/2014/main" xmlns="" val="20001"/>
                    </a:ext>
                  </a:extLst>
                </a:gridCol>
              </a:tblGrid>
              <a:tr h="427049">
                <a:tc>
                  <a:txBody>
                    <a:bodyPr/>
                    <a:lstStyle/>
                    <a:p>
                      <a:pPr algn="l" fontAlgn="b"/>
                      <a:r>
                        <a:rPr lang="en-US" sz="1100" b="0" i="0" u="none" strike="noStrike" dirty="0">
                          <a:solidFill>
                            <a:srgbClr val="000000"/>
                          </a:solidFill>
                          <a:latin typeface="Calibri"/>
                        </a:rPr>
                        <a:t> </a:t>
                      </a:r>
                    </a:p>
                  </a:txBody>
                  <a:tcPr marL="5715" marR="5715" marT="7620" marB="0" anchor="b">
                    <a:lnL>
                      <a:noFill/>
                    </a:lnL>
                    <a:lnR>
                      <a:noFill/>
                    </a:lnR>
                    <a:lnT>
                      <a:noFill/>
                    </a:lnT>
                    <a:lnB>
                      <a:noFill/>
                    </a:lnB>
                    <a:solidFill>
                      <a:srgbClr val="92D050"/>
                    </a:solidFill>
                  </a:tcPr>
                </a:tc>
                <a:tc>
                  <a:txBody>
                    <a:bodyPr/>
                    <a:lstStyle/>
                    <a:p>
                      <a:pPr algn="l" fontAlgn="b"/>
                      <a:r>
                        <a:rPr lang="en-US" sz="1100" b="0" i="0" u="none" strike="noStrike" dirty="0">
                          <a:solidFill>
                            <a:srgbClr val="000000"/>
                          </a:solidFill>
                          <a:latin typeface="Calibri"/>
                        </a:rPr>
                        <a:t>COMPLETED </a:t>
                      </a:r>
                      <a:r>
                        <a:rPr lang="en-US" sz="1100" b="0" i="0" u="none" strike="noStrike" dirty="0" smtClean="0">
                          <a:solidFill>
                            <a:srgbClr val="000000"/>
                          </a:solidFill>
                          <a:latin typeface="Calibri"/>
                        </a:rPr>
                        <a:t> ON TIME TASKS</a:t>
                      </a:r>
                      <a:endParaRPr lang="en-US" sz="1100" b="0" i="0" u="none" strike="noStrike" dirty="0">
                        <a:solidFill>
                          <a:srgbClr val="000000"/>
                        </a:solidFill>
                        <a:latin typeface="Calibri"/>
                      </a:endParaRPr>
                    </a:p>
                  </a:txBody>
                  <a:tcPr marL="5715" marR="5715" marT="7620" marB="0" anchor="b">
                    <a:lnL>
                      <a:noFill/>
                    </a:lnL>
                    <a:lnR>
                      <a:noFill/>
                    </a:lnR>
                    <a:lnT>
                      <a:noFill/>
                    </a:lnT>
                    <a:lnB>
                      <a:noFill/>
                    </a:lnB>
                  </a:tcPr>
                </a:tc>
                <a:extLst>
                  <a:ext uri="{0D108BD9-81ED-4DB2-BD59-A6C34878D82A}">
                    <a16:rowId xmlns:a16="http://schemas.microsoft.com/office/drawing/2014/main" xmlns="" val="10000"/>
                  </a:ext>
                </a:extLst>
              </a:tr>
              <a:tr h="427049">
                <a:tc>
                  <a:txBody>
                    <a:bodyPr/>
                    <a:lstStyle/>
                    <a:p>
                      <a:pPr algn="l" fontAlgn="b"/>
                      <a:endParaRPr lang="en-US" sz="1100" b="0" i="0" u="none" strike="noStrike" dirty="0">
                        <a:solidFill>
                          <a:srgbClr val="000000"/>
                        </a:solidFill>
                        <a:latin typeface="Calibri"/>
                      </a:endParaRPr>
                    </a:p>
                  </a:txBody>
                  <a:tcPr marL="5715" marR="5715" marT="7620" marB="0" anchor="b">
                    <a:lnL>
                      <a:noFill/>
                    </a:lnL>
                    <a:lnR>
                      <a:noFill/>
                    </a:lnR>
                    <a:lnT>
                      <a:noFill/>
                    </a:lnT>
                    <a:lnB>
                      <a:noFill/>
                    </a:lnB>
                    <a:solidFill>
                      <a:srgbClr val="FFFF00"/>
                    </a:solidFill>
                  </a:tcPr>
                </a:tc>
                <a:tc>
                  <a:txBody>
                    <a:bodyPr/>
                    <a:lstStyle/>
                    <a:p>
                      <a:pPr algn="l" fontAlgn="b"/>
                      <a:r>
                        <a:rPr lang="en-IN" sz="1100" b="0" i="0" u="none" strike="noStrike" dirty="0" smtClean="0">
                          <a:solidFill>
                            <a:srgbClr val="000000"/>
                          </a:solidFill>
                          <a:latin typeface="Calibri"/>
                        </a:rPr>
                        <a:t>COMPLETED</a:t>
                      </a:r>
                      <a:r>
                        <a:rPr lang="en-IN" sz="1100" b="0" i="0" u="none" strike="noStrike" baseline="0" dirty="0" smtClean="0">
                          <a:solidFill>
                            <a:srgbClr val="000000"/>
                          </a:solidFill>
                          <a:latin typeface="Calibri"/>
                        </a:rPr>
                        <a:t> WITH </a:t>
                      </a:r>
                      <a:r>
                        <a:rPr lang="en-IN" sz="1100" b="0" i="0" u="none" strike="noStrike" dirty="0" smtClean="0">
                          <a:solidFill>
                            <a:srgbClr val="000000"/>
                          </a:solidFill>
                          <a:latin typeface="Calibri"/>
                        </a:rPr>
                        <a:t>SLIGHT DELAY</a:t>
                      </a:r>
                      <a:endParaRPr lang="en-US" sz="1100" b="0" i="0" u="none" strike="noStrike" dirty="0">
                        <a:solidFill>
                          <a:srgbClr val="000000"/>
                        </a:solidFill>
                        <a:latin typeface="Calibri"/>
                      </a:endParaRPr>
                    </a:p>
                  </a:txBody>
                  <a:tcPr marL="5715" marR="5715" marT="7620" marB="0" anchor="b">
                    <a:lnL>
                      <a:noFill/>
                    </a:lnL>
                    <a:lnR>
                      <a:noFill/>
                    </a:lnR>
                    <a:lnT>
                      <a:noFill/>
                    </a:lnT>
                    <a:lnB>
                      <a:noFill/>
                    </a:lnB>
                  </a:tcPr>
                </a:tc>
                <a:extLst>
                  <a:ext uri="{0D108BD9-81ED-4DB2-BD59-A6C34878D82A}">
                    <a16:rowId xmlns:a16="http://schemas.microsoft.com/office/drawing/2014/main" xmlns="" val="10001"/>
                  </a:ext>
                </a:extLst>
              </a:tr>
              <a:tr h="237249">
                <a:tc>
                  <a:txBody>
                    <a:bodyPr/>
                    <a:lstStyle/>
                    <a:p>
                      <a:pPr algn="l" fontAlgn="b"/>
                      <a:endParaRPr lang="en-IN" sz="1100" b="0" i="0" u="none" strike="noStrike" dirty="0" smtClean="0">
                        <a:solidFill>
                          <a:srgbClr val="000000"/>
                        </a:solidFill>
                        <a:latin typeface="Calibri"/>
                      </a:endParaRPr>
                    </a:p>
                    <a:p>
                      <a:pPr algn="l" fontAlgn="b"/>
                      <a:endParaRPr lang="en-US" sz="1100" b="0" i="0" u="none" strike="noStrike" dirty="0">
                        <a:solidFill>
                          <a:srgbClr val="000000"/>
                        </a:solidFill>
                        <a:latin typeface="Calibri"/>
                      </a:endParaRPr>
                    </a:p>
                  </a:txBody>
                  <a:tcPr marL="5715" marR="5715" marT="7620" marB="0" anchor="b">
                    <a:lnL>
                      <a:noFill/>
                    </a:lnL>
                    <a:lnR>
                      <a:noFill/>
                    </a:lnR>
                    <a:lnT>
                      <a:noFill/>
                    </a:lnT>
                    <a:lnB>
                      <a:noFill/>
                    </a:lnB>
                    <a:solidFill>
                      <a:srgbClr val="FF0000"/>
                    </a:solidFill>
                  </a:tcPr>
                </a:tc>
                <a:tc>
                  <a:txBody>
                    <a:bodyPr/>
                    <a:lstStyle/>
                    <a:p>
                      <a:pPr algn="l" fontAlgn="b"/>
                      <a:r>
                        <a:rPr lang="en-IN" sz="1100" b="0" i="0" u="none" strike="noStrike" dirty="0" smtClean="0">
                          <a:solidFill>
                            <a:srgbClr val="000000"/>
                          </a:solidFill>
                          <a:latin typeface="Calibri"/>
                        </a:rPr>
                        <a:t>PENDING</a:t>
                      </a:r>
                      <a:r>
                        <a:rPr lang="en-IN" sz="1100" b="0" i="0" u="none" strike="noStrike" baseline="0" dirty="0" smtClean="0">
                          <a:solidFill>
                            <a:srgbClr val="000000"/>
                          </a:solidFill>
                          <a:latin typeface="Calibri"/>
                        </a:rPr>
                        <a:t> TASKS</a:t>
                      </a:r>
                      <a:endParaRPr lang="en-US" sz="1100" b="0" i="0" u="none" strike="noStrike" dirty="0">
                        <a:solidFill>
                          <a:srgbClr val="000000"/>
                        </a:solidFill>
                        <a:latin typeface="Calibri"/>
                      </a:endParaRPr>
                    </a:p>
                  </a:txBody>
                  <a:tcPr marL="5715" marR="5715" marT="7620" marB="0" anchor="b">
                    <a:lnL>
                      <a:noFill/>
                    </a:lnL>
                    <a:lnR>
                      <a:noFill/>
                    </a:lnR>
                    <a:lnT>
                      <a:noFill/>
                    </a:lnT>
                    <a:lnB>
                      <a:noFill/>
                    </a:lnB>
                  </a:tcPr>
                </a:tc>
              </a:tr>
            </a:tbl>
          </a:graphicData>
        </a:graphic>
      </p:graphicFrame>
      <p:sp>
        <p:nvSpPr>
          <p:cNvPr id="10" name="Footer Placeholder 5"/>
          <p:cNvSpPr>
            <a:spLocks noGrp="1"/>
          </p:cNvSpPr>
          <p:nvPr>
            <p:ph type="ftr" sz="quarter" idx="11"/>
          </p:nvPr>
        </p:nvSpPr>
        <p:spPr>
          <a:xfrm>
            <a:off x="3124200" y="6356352"/>
            <a:ext cx="2895600" cy="365125"/>
          </a:xfrm>
        </p:spPr>
        <p:txBody>
          <a:bodyPr/>
          <a:lstStyle/>
          <a:p>
            <a:r>
              <a:rPr lang="en-GB" smtClean="0"/>
              <a:t>March 2019</a:t>
            </a:r>
            <a:endParaRPr lang="en-IN" dirty="0"/>
          </a:p>
        </p:txBody>
      </p:sp>
      <p:sp>
        <p:nvSpPr>
          <p:cNvPr id="12" name="Slide Number Placeholder 11"/>
          <p:cNvSpPr>
            <a:spLocks noGrp="1"/>
          </p:cNvSpPr>
          <p:nvPr>
            <p:ph type="sldNum" sz="quarter" idx="12"/>
          </p:nvPr>
        </p:nvSpPr>
        <p:spPr/>
        <p:txBody>
          <a:bodyPr/>
          <a:lstStyle/>
          <a:p>
            <a:fld id="{100D2613-610C-4AE0-9BBB-A11983C0F73D}" type="slidenum">
              <a:rPr lang="en-IN" smtClean="0"/>
              <a:pPr/>
              <a:t>20</a:t>
            </a:fld>
            <a:endParaRPr lang="en-I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467544" y="47667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a:solidFill>
                  <a:schemeClr val="hlink"/>
                </a:solidFill>
                <a:hlinkClick r:id="rId3" action="ppaction://hlinksldjump"/>
              </a:rPr>
              <a:t>Advanced Steering System</a:t>
            </a:r>
            <a:endParaRPr/>
          </a:p>
        </p:txBody>
      </p:sp>
      <p:sp>
        <p:nvSpPr>
          <p:cNvPr id="254" name="Google Shape;254;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241300" algn="l" rtl="0">
              <a:spcBef>
                <a:spcPts val="320"/>
              </a:spcBef>
              <a:spcAft>
                <a:spcPts val="0"/>
              </a:spcAft>
              <a:buClr>
                <a:schemeClr val="dk1"/>
              </a:buClr>
              <a:buSzPts val="1600"/>
              <a:buNone/>
            </a:pPr>
            <a:endParaRPr sz="1600" dirty="0"/>
          </a:p>
        </p:txBody>
      </p:sp>
      <p:sp>
        <p:nvSpPr>
          <p:cNvPr id="255" name="Google Shape;255;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56" name="Google Shape;256;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257" name="Google Shape;25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21</a:t>
            </a:fld>
            <a:endParaRPr/>
          </a:p>
        </p:txBody>
      </p:sp>
      <p:pic>
        <p:nvPicPr>
          <p:cNvPr id="258" name="Google Shape;258;p28"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pic>
        <p:nvPicPr>
          <p:cNvPr id="8" name="Picture 7"/>
          <p:cNvPicPr/>
          <p:nvPr/>
        </p:nvPicPr>
        <p:blipFill>
          <a:blip r:embed="rId5" cstate="print"/>
          <a:srcRect b="16276"/>
          <a:stretch>
            <a:fillRect/>
          </a:stretch>
        </p:blipFill>
        <p:spPr bwMode="auto">
          <a:xfrm>
            <a:off x="488438" y="1385798"/>
            <a:ext cx="4101060" cy="1985101"/>
          </a:xfrm>
          <a:prstGeom prst="rect">
            <a:avLst/>
          </a:prstGeom>
          <a:noFill/>
          <a:ln w="9525">
            <a:noFill/>
            <a:miter lim="800000"/>
            <a:headEnd/>
            <a:tailEnd/>
          </a:ln>
        </p:spPr>
      </p:pic>
      <p:pic>
        <p:nvPicPr>
          <p:cNvPr id="9" name="Picture 8" descr="only rear wheel steering.JPG"/>
          <p:cNvPicPr/>
          <p:nvPr/>
        </p:nvPicPr>
        <p:blipFill>
          <a:blip r:embed="rId6" cstate="print"/>
          <a:stretch>
            <a:fillRect/>
          </a:stretch>
        </p:blipFill>
        <p:spPr>
          <a:xfrm>
            <a:off x="1027989" y="3918857"/>
            <a:ext cx="2078593" cy="2142942"/>
          </a:xfrm>
          <a:prstGeom prst="rect">
            <a:avLst/>
          </a:prstGeom>
        </p:spPr>
      </p:pic>
      <p:pic>
        <p:nvPicPr>
          <p:cNvPr id="10" name="Picture 9" descr="Image result for zero turn steering"/>
          <p:cNvPicPr/>
          <p:nvPr/>
        </p:nvPicPr>
        <p:blipFill>
          <a:blip r:embed="rId7" cstate="print"/>
          <a:srcRect b="4954"/>
          <a:stretch>
            <a:fillRect/>
          </a:stretch>
        </p:blipFill>
        <p:spPr bwMode="auto">
          <a:xfrm>
            <a:off x="6179299" y="3674639"/>
            <a:ext cx="1867716" cy="2489129"/>
          </a:xfrm>
          <a:prstGeom prst="rect">
            <a:avLst/>
          </a:prstGeom>
          <a:noFill/>
          <a:ln w="9525">
            <a:noFill/>
            <a:miter lim="800000"/>
            <a:headEnd/>
            <a:tailEnd/>
          </a:ln>
        </p:spPr>
      </p:pic>
      <p:pic>
        <p:nvPicPr>
          <p:cNvPr id="11" name="Picture 10" descr="The Ins And Outs Of Four-Wheel Steering - Blog"/>
          <p:cNvPicPr/>
          <p:nvPr/>
        </p:nvPicPr>
        <p:blipFill>
          <a:blip r:embed="rId8" cstate="print"/>
          <a:srcRect l="3104" r="8912" b="11853"/>
          <a:stretch>
            <a:fillRect/>
          </a:stretch>
        </p:blipFill>
        <p:spPr bwMode="auto">
          <a:xfrm>
            <a:off x="4727969" y="1414196"/>
            <a:ext cx="3921915" cy="2240631"/>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467544" y="54868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dirty="0">
                <a:solidFill>
                  <a:schemeClr val="hlink"/>
                </a:solidFill>
                <a:hlinkClick r:id="rId3" action="ppaction://hlinksldjump"/>
              </a:rPr>
              <a:t>Zero turn </a:t>
            </a:r>
            <a:r>
              <a:rPr lang="en-IN" u="sng" dirty="0" smtClean="0">
                <a:solidFill>
                  <a:schemeClr val="hlink"/>
                </a:solidFill>
                <a:hlinkClick r:id="rId3" action="ppaction://hlinksldjump"/>
              </a:rPr>
              <a:t>Steer</a:t>
            </a:r>
            <a:endParaRPr dirty="0"/>
          </a:p>
        </p:txBody>
      </p:sp>
      <p:sp>
        <p:nvSpPr>
          <p:cNvPr id="264" name="Google Shape;264;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1665"/>
              <a:buChar char="•"/>
            </a:pPr>
            <a:r>
              <a:rPr lang="en-IN" sz="1665" dirty="0"/>
              <a:t>Zero turn steering involves changing the wheel angles of the front and rear wheels such that the vehicle can turn about its geometric centre, making the theoretical turning radius zero. </a:t>
            </a:r>
            <a:endParaRPr sz="1665" dirty="0"/>
          </a:p>
          <a:p>
            <a:pPr marL="342900" lvl="0" indent="-342900" algn="l" rtl="0">
              <a:lnSpc>
                <a:spcPct val="80000"/>
              </a:lnSpc>
              <a:spcBef>
                <a:spcPts val="333"/>
              </a:spcBef>
              <a:spcAft>
                <a:spcPts val="0"/>
              </a:spcAft>
              <a:buClr>
                <a:schemeClr val="dk1"/>
              </a:buClr>
              <a:buSzPts val="1665"/>
              <a:buChar char="•"/>
            </a:pPr>
            <a:r>
              <a:rPr lang="en-IN" sz="1665" b="1" dirty="0" smtClean="0"/>
              <a:t>Advantages</a:t>
            </a:r>
            <a:endParaRPr b="1" dirty="0"/>
          </a:p>
          <a:p>
            <a:pPr marL="800100" lvl="1">
              <a:lnSpc>
                <a:spcPct val="80000"/>
              </a:lnSpc>
              <a:spcBef>
                <a:spcPts val="351"/>
              </a:spcBef>
              <a:buSzPts val="1757"/>
              <a:buChar char="•"/>
            </a:pPr>
            <a:r>
              <a:rPr lang="en-IN" sz="1357" dirty="0" smtClean="0"/>
              <a:t>Superior cornering: The vehicle can take turns around smaller corners, in roads with lesser width. </a:t>
            </a:r>
            <a:endParaRPr dirty="0"/>
          </a:p>
          <a:p>
            <a:pPr marL="800100" lvl="1">
              <a:lnSpc>
                <a:spcPct val="80000"/>
              </a:lnSpc>
              <a:spcBef>
                <a:spcPts val="351"/>
              </a:spcBef>
              <a:buSzPts val="1757"/>
              <a:buChar char="•"/>
            </a:pPr>
            <a:r>
              <a:rPr lang="en-IN" sz="1357" dirty="0"/>
              <a:t>Improved steering response: Since the rear assist is electronically controlled, the overall steering response would be smoother at any vehicle speed.</a:t>
            </a:r>
            <a:endParaRPr dirty="0"/>
          </a:p>
          <a:p>
            <a:pPr marL="800100" lvl="1">
              <a:lnSpc>
                <a:spcPct val="80000"/>
              </a:lnSpc>
              <a:spcBef>
                <a:spcPts val="351"/>
              </a:spcBef>
              <a:buSzPts val="1757"/>
              <a:buChar char="•"/>
            </a:pPr>
            <a:r>
              <a:rPr lang="en-IN" sz="1357" dirty="0"/>
              <a:t>High speed stability and lane changing: As the crab steer kicks in at high speeds; the vehicle will feel more stable and in-control while changing lanes can perform this manoeuvre faster.</a:t>
            </a:r>
            <a:endParaRPr dirty="0"/>
          </a:p>
          <a:p>
            <a:pPr marL="800100" lvl="1">
              <a:lnSpc>
                <a:spcPct val="80000"/>
              </a:lnSpc>
              <a:spcBef>
                <a:spcPts val="351"/>
              </a:spcBef>
              <a:buSzPts val="1757"/>
              <a:buChar char="•"/>
            </a:pPr>
            <a:r>
              <a:rPr lang="en-IN" sz="1357" dirty="0"/>
              <a:t>Smaller turning radius: The imaginary centre of turning of the vehicle comes closer as the rear wheel turning angle increases out-of-phase, giving a smaller turning circle radius which is helpful in all sort of situations like turning, parking, and backing out of tight corners, manoeuvring in tight spaces and taking U-turns.</a:t>
            </a:r>
            <a:endParaRPr dirty="0"/>
          </a:p>
          <a:p>
            <a:pPr marL="1143000" lvl="2" indent="-169862" algn="l" rtl="0">
              <a:lnSpc>
                <a:spcPct val="80000"/>
              </a:lnSpc>
              <a:spcBef>
                <a:spcPts val="185"/>
              </a:spcBef>
              <a:spcAft>
                <a:spcPts val="0"/>
              </a:spcAft>
              <a:buClr>
                <a:schemeClr val="dk1"/>
              </a:buClr>
              <a:buSzPts val="925"/>
              <a:buNone/>
            </a:pPr>
            <a:endParaRPr sz="925" dirty="0"/>
          </a:p>
        </p:txBody>
      </p:sp>
      <p:sp>
        <p:nvSpPr>
          <p:cNvPr id="265" name="Google Shape;26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66" name="Google Shape;26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267" name="Google Shape;26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22</a:t>
            </a:fld>
            <a:endParaRPr/>
          </a:p>
        </p:txBody>
      </p:sp>
      <p:pic>
        <p:nvPicPr>
          <p:cNvPr id="268" name="Google Shape;268;p29"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284"/>
        <p:cNvGrpSpPr/>
        <p:nvPr/>
      </p:nvGrpSpPr>
      <p:grpSpPr>
        <a:xfrm>
          <a:off x="0" y="0"/>
          <a:ext cx="0" cy="0"/>
          <a:chOff x="0" y="0"/>
          <a:chExt cx="0" cy="0"/>
        </a:xfrm>
      </p:grpSpPr>
      <p:sp>
        <p:nvSpPr>
          <p:cNvPr id="285" name="Google Shape;285;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a:solidFill>
                  <a:schemeClr val="hlink"/>
                </a:solidFill>
                <a:hlinkClick r:id="rId3" action="ppaction://hlinksldjump"/>
              </a:rPr>
              <a:t>Front End Design</a:t>
            </a:r>
            <a:endParaRPr/>
          </a:p>
        </p:txBody>
      </p:sp>
      <p:sp>
        <p:nvSpPr>
          <p:cNvPr id="286" name="Google Shape;286;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Char char="•"/>
            </a:pPr>
            <a:r>
              <a:rPr lang="en-IN" sz="2000"/>
              <a:t>Having had the rear end designed full of electronics, the front end was decided to have a combination of mechanical and hydraulic layout. The decision was made to make a rack and pinion system coupled with a hydraulic system t enable zero steer.  Unlike the rear end, the front end was developed with just one motor. The stepper motor is to depict a steering wheel. </a:t>
            </a:r>
            <a:endParaRPr sz="2000"/>
          </a:p>
          <a:p>
            <a:pPr marL="342900" lvl="0" indent="-215900" algn="l" rtl="0">
              <a:spcBef>
                <a:spcPts val="400"/>
              </a:spcBef>
              <a:spcAft>
                <a:spcPts val="0"/>
              </a:spcAft>
              <a:buClr>
                <a:schemeClr val="dk1"/>
              </a:buClr>
              <a:buSzPts val="2000"/>
              <a:buNone/>
            </a:pPr>
            <a:endParaRPr sz="2000"/>
          </a:p>
          <a:p>
            <a:pPr marL="342900" lvl="0" indent="-139700" algn="l" rtl="0">
              <a:spcBef>
                <a:spcPts val="640"/>
              </a:spcBef>
              <a:spcAft>
                <a:spcPts val="0"/>
              </a:spcAft>
              <a:buClr>
                <a:schemeClr val="dk1"/>
              </a:buClr>
              <a:buSzPts val="3200"/>
              <a:buNone/>
            </a:pPr>
            <a:endParaRPr/>
          </a:p>
        </p:txBody>
      </p:sp>
      <p:sp>
        <p:nvSpPr>
          <p:cNvPr id="287" name="Google Shape;28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88" name="Google Shape;28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289" name="Google Shape;28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23</a:t>
            </a:fld>
            <a:endParaRPr/>
          </a:p>
        </p:txBody>
      </p:sp>
      <p:pic>
        <p:nvPicPr>
          <p:cNvPr id="290" name="Google Shape;290;p31" descr="FRONT END NEW WHITE BACKGROUND LABELLED.png"/>
          <p:cNvPicPr preferRelativeResize="0"/>
          <p:nvPr/>
        </p:nvPicPr>
        <p:blipFill rotWithShape="1">
          <a:blip r:embed="rId4">
            <a:alphaModFix/>
          </a:blip>
          <a:srcRect/>
          <a:stretch/>
        </p:blipFill>
        <p:spPr>
          <a:xfrm rot="5400000">
            <a:off x="3124556" y="2792413"/>
            <a:ext cx="3051810" cy="4076065"/>
          </a:xfrm>
          <a:prstGeom prst="rect">
            <a:avLst/>
          </a:prstGeom>
          <a:noFill/>
          <a:ln>
            <a:noFill/>
          </a:ln>
        </p:spPr>
      </p:pic>
      <p:pic>
        <p:nvPicPr>
          <p:cNvPr id="291" name="Google Shape;291;p31" descr="C:\Users\govin\Desktop\VIT-New-Logo.jpg"/>
          <p:cNvPicPr preferRelativeResize="0"/>
          <p:nvPr/>
        </p:nvPicPr>
        <p:blipFill rotWithShape="1">
          <a:blip r:embed="rId5">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a:solidFill>
                  <a:schemeClr val="hlink"/>
                </a:solidFill>
                <a:hlinkClick r:id="rId3" action="ppaction://hlinksldjump"/>
              </a:rPr>
              <a:t>Front End Design</a:t>
            </a:r>
            <a:endParaRPr/>
          </a:p>
        </p:txBody>
      </p:sp>
      <p:sp>
        <p:nvSpPr>
          <p:cNvPr id="297" name="Google Shape;297;p32"/>
          <p:cNvSpPr txBox="1">
            <a:spLocks noGrp="1"/>
          </p:cNvSpPr>
          <p:nvPr>
            <p:ph type="body" idx="1"/>
          </p:nvPr>
        </p:nvSpPr>
        <p:spPr>
          <a:xfrm>
            <a:off x="457200" y="1600200"/>
            <a:ext cx="3970784"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800"/>
              <a:buChar char="•"/>
            </a:pPr>
            <a:r>
              <a:rPr lang="en-IN" sz="1800"/>
              <a:t>The Ackermann steering geometry for this prototype was designed with three main goals:</a:t>
            </a:r>
            <a:endParaRPr/>
          </a:p>
          <a:p>
            <a:pPr marL="342900" lvl="0" indent="-342900" algn="l" rtl="0">
              <a:spcBef>
                <a:spcPts val="360"/>
              </a:spcBef>
              <a:spcAft>
                <a:spcPts val="0"/>
              </a:spcAft>
              <a:buClr>
                <a:schemeClr val="dk1"/>
              </a:buClr>
              <a:buSzPts val="1800"/>
              <a:buChar char="•"/>
            </a:pPr>
            <a:r>
              <a:rPr lang="en-IN" sz="1800"/>
              <a:t>The wheels must be able to toe-in sufficiently attain zero steer conditions when rack is extended</a:t>
            </a:r>
            <a:endParaRPr/>
          </a:p>
          <a:p>
            <a:pPr marL="342900" lvl="0" indent="-342900" algn="l" rtl="0">
              <a:spcBef>
                <a:spcPts val="360"/>
              </a:spcBef>
              <a:spcAft>
                <a:spcPts val="0"/>
              </a:spcAft>
              <a:buClr>
                <a:schemeClr val="dk1"/>
              </a:buClr>
              <a:buSzPts val="1800"/>
              <a:buChar char="•"/>
            </a:pPr>
            <a:r>
              <a:rPr lang="en-IN" sz="1800"/>
              <a:t>To have the appropriate amount of toe in on the outer wheel upon maximum lock of inner wheel during turning.[18]</a:t>
            </a:r>
            <a:endParaRPr/>
          </a:p>
          <a:p>
            <a:pPr marL="342900" lvl="0" indent="-342900" algn="l" rtl="0">
              <a:spcBef>
                <a:spcPts val="360"/>
              </a:spcBef>
              <a:spcAft>
                <a:spcPts val="0"/>
              </a:spcAft>
              <a:buClr>
                <a:schemeClr val="dk1"/>
              </a:buClr>
              <a:buSzPts val="1800"/>
              <a:buChar char="•"/>
            </a:pPr>
            <a:r>
              <a:rPr lang="en-IN" sz="1800"/>
              <a:t>Wheels must point straight ahead when the rack is centred </a:t>
            </a:r>
            <a:endParaRPr/>
          </a:p>
          <a:p>
            <a:pPr marL="342900" lvl="0" indent="-139700" algn="l" rtl="0">
              <a:spcBef>
                <a:spcPts val="640"/>
              </a:spcBef>
              <a:spcAft>
                <a:spcPts val="0"/>
              </a:spcAft>
              <a:buClr>
                <a:schemeClr val="dk1"/>
              </a:buClr>
              <a:buSzPts val="3200"/>
              <a:buNone/>
            </a:pPr>
            <a:endParaRPr/>
          </a:p>
        </p:txBody>
      </p:sp>
      <p:sp>
        <p:nvSpPr>
          <p:cNvPr id="298" name="Google Shape;298;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99" name="Google Shape;299;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300" name="Google Shape;300;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24</a:t>
            </a:fld>
            <a:endParaRPr/>
          </a:p>
        </p:txBody>
      </p:sp>
      <p:pic>
        <p:nvPicPr>
          <p:cNvPr id="301" name="Google Shape;301;p32" descr="front end construction labelled.jpg"/>
          <p:cNvPicPr preferRelativeResize="0"/>
          <p:nvPr/>
        </p:nvPicPr>
        <p:blipFill rotWithShape="1">
          <a:blip r:embed="rId4">
            <a:alphaModFix/>
          </a:blip>
          <a:srcRect/>
          <a:stretch/>
        </p:blipFill>
        <p:spPr>
          <a:xfrm>
            <a:off x="4564469" y="1988840"/>
            <a:ext cx="4122331" cy="3196952"/>
          </a:xfrm>
          <a:prstGeom prst="rect">
            <a:avLst/>
          </a:prstGeom>
          <a:noFill/>
          <a:ln>
            <a:noFill/>
          </a:ln>
        </p:spPr>
      </p:pic>
      <p:pic>
        <p:nvPicPr>
          <p:cNvPr id="302" name="Google Shape;302;p32" descr="C:\Users\govin\Desktop\VIT-New-Logo.jpg"/>
          <p:cNvPicPr preferRelativeResize="0"/>
          <p:nvPr/>
        </p:nvPicPr>
        <p:blipFill rotWithShape="1">
          <a:blip r:embed="rId5">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306"/>
        <p:cNvGrpSpPr/>
        <p:nvPr/>
      </p:nvGrpSpPr>
      <p:grpSpPr>
        <a:xfrm>
          <a:off x="0" y="0"/>
          <a:ext cx="0" cy="0"/>
          <a:chOff x="0" y="0"/>
          <a:chExt cx="0" cy="0"/>
        </a:xfrm>
      </p:grpSpPr>
      <p:sp>
        <p:nvSpPr>
          <p:cNvPr id="307" name="Google Shape;307;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dirty="0">
                <a:solidFill>
                  <a:schemeClr val="hlink"/>
                </a:solidFill>
                <a:hlinkClick r:id="rId3" action="ppaction://hlinksldjump"/>
              </a:rPr>
              <a:t>Rear End Design</a:t>
            </a:r>
            <a:endParaRPr dirty="0"/>
          </a:p>
        </p:txBody>
      </p:sp>
      <p:sp>
        <p:nvSpPr>
          <p:cNvPr id="308" name="Google Shape;30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309" name="Google Shape;30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310" name="Google Shape;31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25</a:t>
            </a:fld>
            <a:endParaRPr/>
          </a:p>
        </p:txBody>
      </p:sp>
      <p:sp>
        <p:nvSpPr>
          <p:cNvPr id="311" name="Google Shape;311;p33"/>
          <p:cNvSpPr txBox="1">
            <a:spLocks noGrp="1"/>
          </p:cNvSpPr>
          <p:nvPr>
            <p:ph type="body" idx="1"/>
          </p:nvPr>
        </p:nvSpPr>
        <p:spPr>
          <a:xfrm>
            <a:off x="271442" y="1371337"/>
            <a:ext cx="4251189" cy="4801314"/>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n-IN" sz="1800" b="0" i="0" u="none" strike="noStrike" cap="none">
                <a:solidFill>
                  <a:schemeClr val="dk1"/>
                </a:solidFill>
                <a:latin typeface="Arial"/>
                <a:ea typeface="Arial"/>
                <a:cs typeface="Arial"/>
                <a:sym typeface="Arial"/>
              </a:rPr>
              <a:t>The rear end design was largely driven by the position of the servo motors, its shafts, DC motors and the wheel hub. The wheel diameter also played a role in deciding the ride height of the vehicle. </a:t>
            </a:r>
            <a:endParaRPr sz="105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800"/>
              <a:buFont typeface="Arial"/>
              <a:buNone/>
            </a:pPr>
            <a:r>
              <a:rPr lang="en-IN" sz="1800" b="0" i="0" u="none" strike="noStrike" cap="none">
                <a:solidFill>
                  <a:schemeClr val="dk1"/>
                </a:solidFill>
                <a:latin typeface="Arial"/>
                <a:ea typeface="Arial"/>
                <a:cs typeface="Arial"/>
                <a:sym typeface="Arial"/>
              </a:rPr>
              <a:t>Servo motor was set to rotate a rotating disk, with an attached shaft. The shaft was mounted onto the DC motor bracket, which causes the wheels to turn. </a:t>
            </a:r>
            <a:endParaRPr/>
          </a:p>
          <a:p>
            <a:pPr marL="0" marR="0" lvl="0" indent="0" algn="just" rtl="0">
              <a:lnSpc>
                <a:spcPct val="100000"/>
              </a:lnSpc>
              <a:spcBef>
                <a:spcPts val="0"/>
              </a:spcBef>
              <a:spcAft>
                <a:spcPts val="0"/>
              </a:spcAft>
              <a:buClr>
                <a:schemeClr val="dk1"/>
              </a:buClr>
              <a:buSzPts val="1800"/>
              <a:buFont typeface="Arial"/>
              <a:buNone/>
            </a:pPr>
            <a:r>
              <a:rPr lang="en-IN" sz="1800" b="0" i="0" u="none" strike="noStrike" cap="none">
                <a:solidFill>
                  <a:schemeClr val="dk1"/>
                </a:solidFill>
                <a:latin typeface="Arial"/>
                <a:ea typeface="Arial"/>
                <a:cs typeface="Arial"/>
                <a:sym typeface="Arial"/>
              </a:rPr>
              <a:t>The rear end frame length was decided in such a way so as to leave just enough space between the DC motors, especially at their closest point of interaction which is during straight ahead position</a:t>
            </a:r>
            <a:r>
              <a:rPr lang="en-IN" sz="16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p:txBody>
      </p:sp>
      <p:pic>
        <p:nvPicPr>
          <p:cNvPr id="312" name="Google Shape;312;p33" descr="C:\Users\govin\Desktop\ITERATION 2.JPG"/>
          <p:cNvPicPr preferRelativeResize="0"/>
          <p:nvPr/>
        </p:nvPicPr>
        <p:blipFill rotWithShape="1">
          <a:blip r:embed="rId4">
            <a:alphaModFix/>
          </a:blip>
          <a:srcRect/>
          <a:stretch/>
        </p:blipFill>
        <p:spPr>
          <a:xfrm>
            <a:off x="4627718" y="1601337"/>
            <a:ext cx="4059082" cy="3843887"/>
          </a:xfrm>
          <a:prstGeom prst="rect">
            <a:avLst/>
          </a:prstGeom>
          <a:ln>
            <a:noFill/>
          </a:ln>
          <a:effectLst>
            <a:outerShdw blurRad="292100" dist="139700" dir="2700000" algn="tl" rotWithShape="0">
              <a:srgbClr val="333333">
                <a:alpha val="65000"/>
              </a:srgbClr>
            </a:outerShdw>
          </a:effectLst>
        </p:spPr>
      </p:pic>
      <p:pic>
        <p:nvPicPr>
          <p:cNvPr id="313" name="Google Shape;313;p33" descr="C:\Users\govin\Desktop\VIT-New-Logo.jpg"/>
          <p:cNvPicPr preferRelativeResize="0"/>
          <p:nvPr/>
        </p:nvPicPr>
        <p:blipFill rotWithShape="1">
          <a:blip r:embed="rId5">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hlinkClick r:id="rId2" action="ppaction://hlinksldjump"/>
              </a:rPr>
              <a:t>Iterations</a:t>
            </a:r>
            <a:endParaRPr lang="en-US" dirty="0"/>
          </a:p>
        </p:txBody>
      </p:sp>
      <p:sp>
        <p:nvSpPr>
          <p:cNvPr id="3" name="Text Placeholder 2"/>
          <p:cNvSpPr>
            <a:spLocks noGrp="1"/>
          </p:cNvSpPr>
          <p:nvPr>
            <p:ph type="body" idx="1"/>
          </p:nvPr>
        </p:nvSpPr>
        <p:spPr>
          <a:xfrm>
            <a:off x="320467" y="2719699"/>
            <a:ext cx="2388551" cy="1091725"/>
          </a:xfrm>
        </p:spPr>
        <p:txBody>
          <a:bodyPr/>
          <a:lstStyle/>
          <a:p>
            <a:pPr>
              <a:buNone/>
            </a:pPr>
            <a:r>
              <a:rPr lang="en-IN" sz="2000" dirty="0" smtClean="0"/>
              <a:t>Oldest to Newest in</a:t>
            </a:r>
          </a:p>
          <a:p>
            <a:pPr>
              <a:buNone/>
            </a:pPr>
            <a:r>
              <a:rPr lang="en-IN" sz="2000" dirty="0" smtClean="0"/>
              <a:t>clockwise from Top-</a:t>
            </a:r>
          </a:p>
          <a:p>
            <a:pPr>
              <a:buNone/>
            </a:pPr>
            <a:r>
              <a:rPr lang="en-IN" sz="2000" dirty="0" smtClean="0"/>
              <a:t>Right</a:t>
            </a:r>
            <a:endParaRPr lang="en-US" sz="2000"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26</a:t>
            </a:fld>
            <a:endParaRPr lang="en-IN"/>
          </a:p>
        </p:txBody>
      </p:sp>
      <p:pic>
        <p:nvPicPr>
          <p:cNvPr id="7" name="Google Shape;302;p32"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pic>
        <p:nvPicPr>
          <p:cNvPr id="8" name="Picture 7" descr="all older iterations for the rear end combined.png"/>
          <p:cNvPicPr>
            <a:picLocks noChangeAspect="1"/>
          </p:cNvPicPr>
          <p:nvPr/>
        </p:nvPicPr>
        <p:blipFill>
          <a:blip r:embed="rId4"/>
          <a:stretch>
            <a:fillRect/>
          </a:stretch>
        </p:blipFill>
        <p:spPr>
          <a:xfrm>
            <a:off x="2845749" y="1760670"/>
            <a:ext cx="5735335" cy="430150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Shape 317"/>
        <p:cNvGrpSpPr/>
        <p:nvPr/>
      </p:nvGrpSpPr>
      <p:grpSpPr>
        <a:xfrm>
          <a:off x="0" y="0"/>
          <a:ext cx="0" cy="0"/>
          <a:chOff x="0" y="0"/>
          <a:chExt cx="0" cy="0"/>
        </a:xfrm>
      </p:grpSpPr>
      <p:sp>
        <p:nvSpPr>
          <p:cNvPr id="318" name="Google Shape;318;p34"/>
          <p:cNvSpPr txBox="1">
            <a:spLocks noGrp="1"/>
          </p:cNvSpPr>
          <p:nvPr>
            <p:ph type="title"/>
          </p:nvPr>
        </p:nvSpPr>
        <p:spPr>
          <a:xfrm>
            <a:off x="467544" y="54868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a:solidFill>
                  <a:schemeClr val="hlink"/>
                </a:solidFill>
                <a:hlinkClick r:id="rId3" action="ppaction://hlinksldjump"/>
              </a:rPr>
              <a:t>Electrical and Electronics</a:t>
            </a:r>
            <a:endParaRPr/>
          </a:p>
        </p:txBody>
      </p:sp>
      <p:sp>
        <p:nvSpPr>
          <p:cNvPr id="319" name="Google Shape;319;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IN" sz="2400"/>
              <a:t>The electronic components fulfill the following functions in the model:</a:t>
            </a:r>
            <a:endParaRPr sz="2400"/>
          </a:p>
          <a:p>
            <a:pPr marL="742950" lvl="1" indent="-285750" algn="l" rtl="0">
              <a:spcBef>
                <a:spcPts val="360"/>
              </a:spcBef>
              <a:spcAft>
                <a:spcPts val="0"/>
              </a:spcAft>
              <a:buClr>
                <a:schemeClr val="dk1"/>
              </a:buClr>
              <a:buSzPts val="1800"/>
              <a:buChar char="–"/>
            </a:pPr>
            <a:r>
              <a:rPr lang="en-IN" sz="1800"/>
              <a:t>Allow the vehicle to move linearly</a:t>
            </a:r>
            <a:endParaRPr sz="1800"/>
          </a:p>
          <a:p>
            <a:pPr marL="742950" lvl="1" indent="-285750" algn="l" rtl="0">
              <a:spcBef>
                <a:spcPts val="360"/>
              </a:spcBef>
              <a:spcAft>
                <a:spcPts val="0"/>
              </a:spcAft>
              <a:buClr>
                <a:schemeClr val="dk1"/>
              </a:buClr>
              <a:buSzPts val="1800"/>
              <a:buChar char="–"/>
            </a:pPr>
            <a:r>
              <a:rPr lang="en-IN" sz="1800"/>
              <a:t>Make rear wheels turn at independent angles</a:t>
            </a:r>
            <a:endParaRPr sz="1800"/>
          </a:p>
          <a:p>
            <a:pPr marL="742950" lvl="1" indent="-285750" algn="l" rtl="0">
              <a:spcBef>
                <a:spcPts val="360"/>
              </a:spcBef>
              <a:spcAft>
                <a:spcPts val="0"/>
              </a:spcAft>
              <a:buClr>
                <a:schemeClr val="dk1"/>
              </a:buClr>
              <a:buSzPts val="1800"/>
              <a:buChar char="–"/>
            </a:pPr>
            <a:r>
              <a:rPr lang="en-IN" sz="1800"/>
              <a:t>Make front steering geometry turn any required angle</a:t>
            </a:r>
            <a:endParaRPr sz="1800"/>
          </a:p>
          <a:p>
            <a:pPr marL="742950" lvl="1" indent="-285750" algn="l" rtl="0">
              <a:spcBef>
                <a:spcPts val="360"/>
              </a:spcBef>
              <a:spcAft>
                <a:spcPts val="0"/>
              </a:spcAft>
              <a:buClr>
                <a:schemeClr val="dk1"/>
              </a:buClr>
              <a:buSzPts val="1800"/>
              <a:buChar char="–"/>
            </a:pPr>
            <a:r>
              <a:rPr lang="en-IN" sz="1800"/>
              <a:t>Control the timing, degree and duration of every actuator movement thereby deciding vehicle motion and path</a:t>
            </a:r>
            <a:endParaRPr sz="1800"/>
          </a:p>
          <a:p>
            <a:pPr marL="342900" lvl="0" indent="-114300" algn="l" rtl="0">
              <a:spcBef>
                <a:spcPts val="720"/>
              </a:spcBef>
              <a:spcAft>
                <a:spcPts val="0"/>
              </a:spcAft>
              <a:buClr>
                <a:schemeClr val="dk1"/>
              </a:buClr>
              <a:buSzPts val="3600"/>
              <a:buNone/>
            </a:pPr>
            <a:endParaRPr sz="3600"/>
          </a:p>
        </p:txBody>
      </p:sp>
      <p:sp>
        <p:nvSpPr>
          <p:cNvPr id="320" name="Google Shape;320;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321" name="Google Shape;321;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322" name="Google Shape;322;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27</a:t>
            </a:fld>
            <a:endParaRPr/>
          </a:p>
        </p:txBody>
      </p:sp>
      <p:pic>
        <p:nvPicPr>
          <p:cNvPr id="323" name="Google Shape;323;p34"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652" y="817296"/>
            <a:ext cx="8229600" cy="1143000"/>
          </a:xfrm>
        </p:spPr>
        <p:txBody>
          <a:bodyPr/>
          <a:lstStyle/>
          <a:p>
            <a:r>
              <a:rPr lang="en-IN" dirty="0" smtClean="0">
                <a:hlinkClick r:id="rId2" action="ppaction://hlinksldjump"/>
              </a:rPr>
              <a:t>Servomotor working</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28</a:t>
            </a:fld>
            <a:endParaRPr lang="en-IN"/>
          </a:p>
        </p:txBody>
      </p:sp>
      <p:pic>
        <p:nvPicPr>
          <p:cNvPr id="7" name="Picture 6" descr="SERVO OPEN LOOP.JPG"/>
          <p:cNvPicPr/>
          <p:nvPr/>
        </p:nvPicPr>
        <p:blipFill>
          <a:blip r:embed="rId3" cstate="print"/>
          <a:stretch>
            <a:fillRect/>
          </a:stretch>
        </p:blipFill>
        <p:spPr>
          <a:xfrm>
            <a:off x="2264239" y="2130762"/>
            <a:ext cx="4538610" cy="2630659"/>
          </a:xfrm>
          <a:prstGeom prst="rect">
            <a:avLst/>
          </a:prstGeom>
          <a:ln>
            <a:noFill/>
          </a:ln>
          <a:effectLst>
            <a:outerShdw blurRad="292100" dist="139700" dir="2700000" algn="tl" rotWithShape="0">
              <a:srgbClr val="333333">
                <a:alpha val="65000"/>
              </a:srgbClr>
            </a:outerShdw>
          </a:effectLst>
        </p:spPr>
      </p:pic>
      <p:pic>
        <p:nvPicPr>
          <p:cNvPr id="8" name="Google Shape;302;p32"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a:buNone/>
            </a:pPr>
            <a:r>
              <a:rPr lang="en-IN" sz="2400" dirty="0" smtClean="0"/>
              <a:t>L298n driver for motor control and Arduino Uno 8 bit </a:t>
            </a:r>
          </a:p>
          <a:p>
            <a:pPr>
              <a:buNone/>
            </a:pPr>
            <a:r>
              <a:rPr lang="en-IN" sz="2400" dirty="0" smtClean="0">
                <a:hlinkClick r:id="rId2" action="ppaction://hlinksldjump"/>
              </a:rPr>
              <a:t>microprocessor</a:t>
            </a:r>
            <a:r>
              <a:rPr lang="en-IN" sz="2400" dirty="0" smtClean="0"/>
              <a:t>.</a:t>
            </a:r>
            <a:endParaRPr lang="en-US" sz="2400"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29</a:t>
            </a:fld>
            <a:endParaRPr lang="en-IN"/>
          </a:p>
        </p:txBody>
      </p:sp>
      <p:pic>
        <p:nvPicPr>
          <p:cNvPr id="7" name="Picture 6" descr="Image result for l298n driver module"/>
          <p:cNvPicPr/>
          <p:nvPr/>
        </p:nvPicPr>
        <p:blipFill>
          <a:blip r:embed="rId3" cstate="print"/>
          <a:srcRect/>
          <a:stretch>
            <a:fillRect/>
          </a:stretch>
        </p:blipFill>
        <p:spPr bwMode="auto">
          <a:xfrm>
            <a:off x="937334" y="3282801"/>
            <a:ext cx="2133307" cy="2138289"/>
          </a:xfrm>
          <a:prstGeom prst="rect">
            <a:avLst/>
          </a:prstGeom>
          <a:ln>
            <a:noFill/>
          </a:ln>
          <a:effectLst>
            <a:outerShdw blurRad="292100" dist="139700" dir="2700000" algn="tl" rotWithShape="0">
              <a:srgbClr val="333333">
                <a:alpha val="65000"/>
              </a:srgbClr>
            </a:outerShdw>
          </a:effectLst>
        </p:spPr>
      </p:pic>
      <p:pic>
        <p:nvPicPr>
          <p:cNvPr id="8" name="Picture 7" descr="arduino uno pic.jpg"/>
          <p:cNvPicPr/>
          <p:nvPr/>
        </p:nvPicPr>
        <p:blipFill>
          <a:blip r:embed="rId4" cstate="print"/>
          <a:srcRect l="6323" t="13085" r="5620" b="16091"/>
          <a:stretch>
            <a:fillRect/>
          </a:stretch>
        </p:blipFill>
        <p:spPr>
          <a:xfrm>
            <a:off x="5181112" y="3051943"/>
            <a:ext cx="3174316" cy="2557277"/>
          </a:xfrm>
          <a:prstGeom prst="rect">
            <a:avLst/>
          </a:prstGeom>
          <a:ln>
            <a:noFill/>
          </a:ln>
          <a:effectLst>
            <a:outerShdw blurRad="292100" dist="139700" dir="2700000" algn="tl" rotWithShape="0">
              <a:srgbClr val="333333">
                <a:alpha val="65000"/>
              </a:srgbClr>
            </a:outerShdw>
          </a:effectLst>
        </p:spPr>
      </p:pic>
      <p:pic>
        <p:nvPicPr>
          <p:cNvPr id="9" name="Google Shape;302;p32" descr="C:\Users\govin\Desktop\VIT-New-Logo.jpg"/>
          <p:cNvPicPr preferRelativeResize="0"/>
          <p:nvPr/>
        </p:nvPicPr>
        <p:blipFill rotWithShape="1">
          <a:blip r:embed="rId5">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hlinkClick r:id="rId2" action="ppaction://hlinksldjump"/>
              </a:rPr>
              <a:t>Timeline</a:t>
            </a:r>
            <a:endParaRPr lang="en-US"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a:t>
            </a:fld>
            <a:endParaRPr lang="en-IN"/>
          </a:p>
        </p:txBody>
      </p:sp>
      <p:graphicFrame>
        <p:nvGraphicFramePr>
          <p:cNvPr id="8" name="Content Placeholder 7"/>
          <p:cNvGraphicFramePr>
            <a:graphicFrameLocks/>
          </p:cNvGraphicFramePr>
          <p:nvPr/>
        </p:nvGraphicFramePr>
        <p:xfrm>
          <a:off x="150312" y="1048012"/>
          <a:ext cx="8624297" cy="5110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17;p15" descr="C:\Users\govin\Desktop\VIT-New-Logo.jpg"/>
          <p:cNvPicPr preferRelativeResize="0"/>
          <p:nvPr/>
        </p:nvPicPr>
        <p:blipFill rotWithShape="1">
          <a:blip r:embed="rId8">
            <a:alphaModFix/>
          </a:blip>
          <a:srcRect/>
          <a:stretch/>
        </p:blipFill>
        <p:spPr>
          <a:xfrm>
            <a:off x="0" y="0"/>
            <a:ext cx="2483768" cy="864096"/>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a:buNone/>
            </a:pPr>
            <a:r>
              <a:rPr lang="en-IN" dirty="0" smtClean="0"/>
              <a:t>Joystick and </a:t>
            </a:r>
            <a:r>
              <a:rPr lang="en-IN" dirty="0" smtClean="0">
                <a:hlinkClick r:id="rId2" action="ppaction://hlinksldjump"/>
              </a:rPr>
              <a:t>Linear slider</a:t>
            </a:r>
            <a:endParaRPr lang="en-US"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30</a:t>
            </a:fld>
            <a:endParaRPr lang="en-IN"/>
          </a:p>
        </p:txBody>
      </p:sp>
      <p:pic>
        <p:nvPicPr>
          <p:cNvPr id="7" name="Google Shape;302;p32"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pic>
        <p:nvPicPr>
          <p:cNvPr id="8" name="Picture 7" descr="Arduino Robot Car Joystick Movements Control"/>
          <p:cNvPicPr/>
          <p:nvPr/>
        </p:nvPicPr>
        <p:blipFill>
          <a:blip r:embed="rId4" cstate="print"/>
          <a:srcRect/>
          <a:stretch>
            <a:fillRect/>
          </a:stretch>
        </p:blipFill>
        <p:spPr bwMode="auto">
          <a:xfrm>
            <a:off x="356196" y="2205357"/>
            <a:ext cx="3475048" cy="3541149"/>
          </a:xfrm>
          <a:prstGeom prst="rect">
            <a:avLst/>
          </a:prstGeom>
          <a:noFill/>
          <a:ln w="9525">
            <a:noFill/>
            <a:miter lim="800000"/>
            <a:headEnd/>
            <a:tailEnd/>
          </a:ln>
        </p:spPr>
      </p:pic>
      <p:pic>
        <p:nvPicPr>
          <p:cNvPr id="9" name="Picture 8" descr="C:\Users\govin\Desktop\WhatsApp Image 2019-04-21 at 15.54.19.jpeg"/>
          <p:cNvPicPr/>
          <p:nvPr/>
        </p:nvPicPr>
        <p:blipFill>
          <a:blip r:embed="rId5" cstate="print"/>
          <a:srcRect/>
          <a:stretch>
            <a:fillRect/>
          </a:stretch>
        </p:blipFill>
        <p:spPr bwMode="auto">
          <a:xfrm>
            <a:off x="4143257" y="2445463"/>
            <a:ext cx="4848372" cy="36335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327"/>
        <p:cNvGrpSpPr/>
        <p:nvPr/>
      </p:nvGrpSpPr>
      <p:grpSpPr>
        <a:xfrm>
          <a:off x="0" y="0"/>
          <a:ext cx="0" cy="0"/>
          <a:chOff x="0" y="0"/>
          <a:chExt cx="0" cy="0"/>
        </a:xfrm>
      </p:grpSpPr>
      <p:sp>
        <p:nvSpPr>
          <p:cNvPr id="328" name="Google Shape;328;p35"/>
          <p:cNvSpPr txBox="1">
            <a:spLocks noGrp="1"/>
          </p:cNvSpPr>
          <p:nvPr>
            <p:ph type="title"/>
          </p:nvPr>
        </p:nvSpPr>
        <p:spPr>
          <a:xfrm>
            <a:off x="467544" y="62068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dirty="0"/>
              <a:t>Electrical and Electronics</a:t>
            </a:r>
            <a:endParaRPr dirty="0"/>
          </a:p>
        </p:txBody>
      </p:sp>
      <p:graphicFrame>
        <p:nvGraphicFramePr>
          <p:cNvPr id="329" name="Google Shape;329;p35"/>
          <p:cNvGraphicFramePr/>
          <p:nvPr/>
        </p:nvGraphicFramePr>
        <p:xfrm>
          <a:off x="457200" y="1628798"/>
          <a:ext cx="8229600" cy="4770105"/>
        </p:xfrm>
        <a:graphic>
          <a:graphicData uri="http://schemas.openxmlformats.org/drawingml/2006/table">
            <a:tbl>
              <a:tblPr firstRow="1" firstCol="1" bandRow="1">
                <a:tableStyleId>{5FD0F851-EC5A-4D38-B0AD-8093EC10F338}</a:tableStyleId>
              </a:tblPr>
              <a:tblGrid>
                <a:gridCol w="1945200">
                  <a:extLst>
                    <a:ext uri="{9D8B030D-6E8A-4147-A177-3AD203B41FA5}">
                      <a16:colId xmlns="" xmlns:a16="http://schemas.microsoft.com/office/drawing/2014/main" val="20000"/>
                    </a:ext>
                  </a:extLst>
                </a:gridCol>
                <a:gridCol w="1870250">
                  <a:extLst>
                    <a:ext uri="{9D8B030D-6E8A-4147-A177-3AD203B41FA5}">
                      <a16:colId xmlns="" xmlns:a16="http://schemas.microsoft.com/office/drawing/2014/main" val="20001"/>
                    </a:ext>
                  </a:extLst>
                </a:gridCol>
                <a:gridCol w="4414150">
                  <a:extLst>
                    <a:ext uri="{9D8B030D-6E8A-4147-A177-3AD203B41FA5}">
                      <a16:colId xmlns="" xmlns:a16="http://schemas.microsoft.com/office/drawing/2014/main" val="20002"/>
                    </a:ext>
                  </a:extLst>
                </a:gridCol>
              </a:tblGrid>
              <a:tr h="506225">
                <a:tc>
                  <a:txBody>
                    <a:bodyPr/>
                    <a:lstStyle/>
                    <a:p>
                      <a:pPr marL="0" marR="0" lvl="0" indent="0" algn="ctr" rtl="0">
                        <a:lnSpc>
                          <a:spcPct val="150000"/>
                        </a:lnSpc>
                        <a:spcBef>
                          <a:spcPts val="0"/>
                        </a:spcBef>
                        <a:spcAft>
                          <a:spcPts val="0"/>
                        </a:spcAft>
                        <a:buNone/>
                      </a:pPr>
                      <a:r>
                        <a:rPr lang="en-IN" sz="1600" u="none" strike="noStrike" cap="none" dirty="0"/>
                        <a:t>Component </a:t>
                      </a:r>
                      <a:endParaRPr sz="16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a:t>Application </a:t>
                      </a:r>
                      <a:endParaRPr sz="16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a:t>Requirement </a:t>
                      </a:r>
                      <a:endParaRPr sz="1600" u="none" strike="noStrike" cap="none">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0"/>
                  </a:ext>
                </a:extLst>
              </a:tr>
              <a:tr h="791650">
                <a:tc>
                  <a:txBody>
                    <a:bodyPr/>
                    <a:lstStyle/>
                    <a:p>
                      <a:pPr marL="0" marR="0" lvl="0" indent="0" algn="ctr" rtl="0">
                        <a:lnSpc>
                          <a:spcPct val="150000"/>
                        </a:lnSpc>
                        <a:spcBef>
                          <a:spcPts val="0"/>
                        </a:spcBef>
                        <a:spcAft>
                          <a:spcPts val="0"/>
                        </a:spcAft>
                        <a:buNone/>
                      </a:pPr>
                      <a:r>
                        <a:rPr lang="en-IN" sz="1600" u="none" strike="noStrike" cap="none" dirty="0"/>
                        <a:t>DC motor </a:t>
                      </a:r>
                      <a:endParaRPr sz="16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a:t>Hub Motor </a:t>
                      </a:r>
                      <a:endParaRPr sz="16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a:t>Holding constant speed, easy to control, economical </a:t>
                      </a:r>
                      <a:endParaRPr sz="1600" u="none" strike="noStrike" cap="none">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1"/>
                  </a:ext>
                </a:extLst>
              </a:tr>
              <a:tr h="791650">
                <a:tc>
                  <a:txBody>
                    <a:bodyPr/>
                    <a:lstStyle/>
                    <a:p>
                      <a:pPr marL="0" marR="0" lvl="0" indent="0" algn="ctr" rtl="0">
                        <a:lnSpc>
                          <a:spcPct val="150000"/>
                        </a:lnSpc>
                        <a:spcBef>
                          <a:spcPts val="0"/>
                        </a:spcBef>
                        <a:spcAft>
                          <a:spcPts val="0"/>
                        </a:spcAft>
                        <a:buNone/>
                      </a:pPr>
                      <a:r>
                        <a:rPr lang="en-IN" sz="1600" u="none" strike="noStrike" cap="none" dirty="0"/>
                        <a:t>Servo motor </a:t>
                      </a:r>
                      <a:endParaRPr sz="16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a:t>Rear wheel steering </a:t>
                      </a:r>
                      <a:endParaRPr sz="16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a:t>Precise position control, 180˚ movement, no driver needed </a:t>
                      </a:r>
                      <a:endParaRPr sz="1600" u="none" strike="noStrike" cap="none">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2"/>
                  </a:ext>
                </a:extLst>
              </a:tr>
              <a:tr h="791650">
                <a:tc>
                  <a:txBody>
                    <a:bodyPr/>
                    <a:lstStyle/>
                    <a:p>
                      <a:pPr marL="0" marR="0" lvl="0" indent="0" algn="ctr" rtl="0">
                        <a:lnSpc>
                          <a:spcPct val="150000"/>
                        </a:lnSpc>
                        <a:spcBef>
                          <a:spcPts val="0"/>
                        </a:spcBef>
                        <a:spcAft>
                          <a:spcPts val="0"/>
                        </a:spcAft>
                        <a:buNone/>
                      </a:pPr>
                      <a:r>
                        <a:rPr lang="en-IN" sz="1600" u="none" strike="noStrike" cap="none" dirty="0"/>
                        <a:t>Stepper Motor </a:t>
                      </a:r>
                      <a:endParaRPr sz="16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a:t>Front geometry steering </a:t>
                      </a:r>
                      <a:endParaRPr sz="16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a:t>Holding torque, precise position control, wide range of motion </a:t>
                      </a:r>
                      <a:endParaRPr sz="1600" u="none" strike="noStrike" cap="none">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3"/>
                  </a:ext>
                </a:extLst>
              </a:tr>
              <a:tr h="791650">
                <a:tc>
                  <a:txBody>
                    <a:bodyPr/>
                    <a:lstStyle/>
                    <a:p>
                      <a:pPr marL="0" marR="0" lvl="0" indent="0" algn="ctr" rtl="0">
                        <a:lnSpc>
                          <a:spcPct val="150000"/>
                        </a:lnSpc>
                        <a:spcBef>
                          <a:spcPts val="0"/>
                        </a:spcBef>
                        <a:spcAft>
                          <a:spcPts val="0"/>
                        </a:spcAft>
                        <a:buNone/>
                      </a:pPr>
                      <a:r>
                        <a:rPr lang="en-IN" sz="1600" u="none" strike="noStrike" cap="none" dirty="0"/>
                        <a:t>Arduino UNO </a:t>
                      </a:r>
                      <a:endParaRPr sz="16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a:t>Controller board </a:t>
                      </a:r>
                      <a:endParaRPr sz="16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dirty="0"/>
                        <a:t>Well documented, economical, enough INPUT/OUTPUT pins </a:t>
                      </a:r>
                      <a:endParaRPr sz="16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4"/>
                  </a:ext>
                </a:extLst>
              </a:tr>
              <a:tr h="791650">
                <a:tc>
                  <a:txBody>
                    <a:bodyPr/>
                    <a:lstStyle/>
                    <a:p>
                      <a:pPr marL="0" marR="0" lvl="0" indent="0" algn="ctr" rtl="0">
                        <a:lnSpc>
                          <a:spcPct val="150000"/>
                        </a:lnSpc>
                        <a:spcBef>
                          <a:spcPts val="0"/>
                        </a:spcBef>
                        <a:spcAft>
                          <a:spcPts val="0"/>
                        </a:spcAft>
                        <a:buNone/>
                      </a:pPr>
                      <a:r>
                        <a:rPr lang="en-IN" sz="1600" u="none" strike="noStrike" cap="none" dirty="0"/>
                        <a:t>L298N driver </a:t>
                      </a:r>
                      <a:endParaRPr sz="16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dirty="0"/>
                        <a:t>DC motor &amp; stepper motor driver </a:t>
                      </a:r>
                      <a:endParaRPr sz="16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50000"/>
                        </a:lnSpc>
                        <a:spcBef>
                          <a:spcPts val="0"/>
                        </a:spcBef>
                        <a:spcAft>
                          <a:spcPts val="0"/>
                        </a:spcAft>
                        <a:buNone/>
                      </a:pPr>
                      <a:r>
                        <a:rPr lang="en-IN" sz="1600" u="none" strike="noStrike" cap="none" dirty="0"/>
                        <a:t>Current Capacity, documentation and Arduino compatibility, economical </a:t>
                      </a:r>
                      <a:endParaRPr sz="16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 xmlns:a16="http://schemas.microsoft.com/office/drawing/2014/main" val="10005"/>
                  </a:ext>
                </a:extLst>
              </a:tr>
            </a:tbl>
          </a:graphicData>
        </a:graphic>
      </p:graphicFrame>
      <p:sp>
        <p:nvSpPr>
          <p:cNvPr id="330" name="Google Shape;330;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331" name="Google Shape;331;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332" name="Google Shape;332;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31</a:t>
            </a:fld>
            <a:endParaRPr/>
          </a:p>
        </p:txBody>
      </p:sp>
      <p:pic>
        <p:nvPicPr>
          <p:cNvPr id="333" name="Google Shape;333;p35"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337"/>
        <p:cNvGrpSpPr/>
        <p:nvPr/>
      </p:nvGrpSpPr>
      <p:grpSpPr>
        <a:xfrm>
          <a:off x="0" y="0"/>
          <a:ext cx="0" cy="0"/>
          <a:chOff x="0" y="0"/>
          <a:chExt cx="0" cy="0"/>
        </a:xfrm>
      </p:grpSpPr>
      <p:sp>
        <p:nvSpPr>
          <p:cNvPr id="338" name="Google Shape;338;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dirty="0"/>
              <a:t>Slider Correction</a:t>
            </a:r>
            <a:endParaRPr dirty="0"/>
          </a:p>
        </p:txBody>
      </p:sp>
      <p:sp>
        <p:nvSpPr>
          <p:cNvPr id="339" name="Google Shape;339;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340" name="Google Shape;340;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341" name="Google Shape;341;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32</a:t>
            </a:fld>
            <a:endParaRPr/>
          </a:p>
        </p:txBody>
      </p:sp>
      <p:sp>
        <p:nvSpPr>
          <p:cNvPr id="342" name="Google Shape;342;p36"/>
          <p:cNvSpPr txBox="1">
            <a:spLocks noGrp="1"/>
          </p:cNvSpPr>
          <p:nvPr>
            <p:ph type="body" idx="1"/>
          </p:nvPr>
        </p:nvSpPr>
        <p:spPr>
          <a:xfrm>
            <a:off x="418744" y="2205641"/>
            <a:ext cx="8229600" cy="2954655"/>
          </a:xfrm>
          <a:prstGeom prst="rect">
            <a:avLst/>
          </a:prstGeom>
          <a:noFill/>
          <a:ln>
            <a:noFill/>
          </a:ln>
        </p:spPr>
        <p:txBody>
          <a:bodyPr spcFirstLastPara="1" wrap="square" lIns="91425" tIns="45700" rIns="91425" bIns="45700" anchor="ctr" anchorCtr="0">
            <a:noAutofit/>
          </a:bodyPr>
          <a:lstStyle/>
          <a:p>
            <a:pPr marL="0" indent="0" algn="just">
              <a:spcBef>
                <a:spcPts val="0"/>
              </a:spcBef>
              <a:buSzPts val="1200"/>
            </a:pPr>
            <a:r>
              <a:rPr lang="en-IN" sz="1600" b="0" i="0" u="none" strike="noStrike" cap="none" dirty="0">
                <a:solidFill>
                  <a:schemeClr val="dk1"/>
                </a:solidFill>
                <a:latin typeface="Calibri" pitchFamily="34" charset="0"/>
                <a:ea typeface="Arial"/>
                <a:cs typeface="Calibri" pitchFamily="34" charset="0"/>
                <a:sym typeface="Arial"/>
              </a:rPr>
              <a:t>Input for steering the vehicle is taken from a 10k ohm sliding potentiometer, which converts position of slider to an electronic signal (0-5V) that can be transmitted to the Arduino. </a:t>
            </a:r>
            <a:endParaRPr lang="en-IN" sz="1600" b="0" i="0" u="none" strike="noStrike" cap="none" dirty="0" smtClean="0">
              <a:solidFill>
                <a:schemeClr val="dk1"/>
              </a:solidFill>
              <a:latin typeface="Calibri" pitchFamily="34" charset="0"/>
              <a:ea typeface="Arial"/>
              <a:cs typeface="Calibri" pitchFamily="34" charset="0"/>
              <a:sym typeface="Arial"/>
            </a:endParaRPr>
          </a:p>
          <a:p>
            <a:pPr marL="0" indent="0" algn="just">
              <a:spcBef>
                <a:spcPts val="0"/>
              </a:spcBef>
              <a:buSzPts val="1200"/>
            </a:pPr>
            <a:endParaRPr lang="en-IN" sz="1600" dirty="0" smtClean="0">
              <a:latin typeface="Calibri" pitchFamily="34" charset="0"/>
              <a:ea typeface="Arial"/>
              <a:cs typeface="Calibri" pitchFamily="34" charset="0"/>
              <a:sym typeface="Arial"/>
            </a:endParaRPr>
          </a:p>
          <a:p>
            <a:pPr marL="0" indent="0" algn="just">
              <a:spcBef>
                <a:spcPts val="0"/>
              </a:spcBef>
              <a:buSzPts val="1200"/>
            </a:pPr>
            <a:r>
              <a:rPr lang="en-IN" sz="1600" b="0" i="0" u="none" strike="noStrike" cap="none" dirty="0" smtClean="0">
                <a:solidFill>
                  <a:schemeClr val="dk1"/>
                </a:solidFill>
                <a:latin typeface="Calibri" pitchFamily="34" charset="0"/>
                <a:ea typeface="Arial"/>
                <a:cs typeface="Calibri" pitchFamily="34" charset="0"/>
                <a:sym typeface="Arial"/>
              </a:rPr>
              <a:t>This </a:t>
            </a:r>
            <a:r>
              <a:rPr lang="en-IN" sz="1600" b="0" i="0" u="none" strike="noStrike" cap="none" dirty="0">
                <a:solidFill>
                  <a:schemeClr val="dk1"/>
                </a:solidFill>
                <a:latin typeface="Calibri" pitchFamily="34" charset="0"/>
                <a:ea typeface="Arial"/>
                <a:cs typeface="Calibri" pitchFamily="34" charset="0"/>
                <a:sym typeface="Arial"/>
              </a:rPr>
              <a:t>0-5V </a:t>
            </a:r>
            <a:r>
              <a:rPr lang="en-IN" sz="1600" b="0" i="0" u="none" strike="noStrike" cap="none" dirty="0" err="1">
                <a:solidFill>
                  <a:schemeClr val="dk1"/>
                </a:solidFill>
                <a:latin typeface="Calibri" pitchFamily="34" charset="0"/>
                <a:ea typeface="Arial"/>
                <a:cs typeface="Calibri" pitchFamily="34" charset="0"/>
                <a:sym typeface="Arial"/>
              </a:rPr>
              <a:t>analog</a:t>
            </a:r>
            <a:r>
              <a:rPr lang="en-IN" sz="1600" b="0" i="0" u="none" strike="noStrike" cap="none" dirty="0">
                <a:solidFill>
                  <a:schemeClr val="dk1"/>
                </a:solidFill>
                <a:latin typeface="Calibri" pitchFamily="34" charset="0"/>
                <a:ea typeface="Arial"/>
                <a:cs typeface="Calibri" pitchFamily="34" charset="0"/>
                <a:sym typeface="Arial"/>
              </a:rPr>
              <a:t> input is converted into a digital equivalent step between the 0-1023 points of the sliding potentiometer by the Arduino.</a:t>
            </a:r>
            <a:endParaRPr sz="1600" b="0" i="0" u="none" strike="noStrike" cap="none" dirty="0">
              <a:solidFill>
                <a:schemeClr val="dk1"/>
              </a:solidFill>
              <a:latin typeface="Calibri" pitchFamily="34" charset="0"/>
              <a:ea typeface="Arial"/>
              <a:cs typeface="Calibri" pitchFamily="34" charset="0"/>
              <a:sym typeface="Arial"/>
            </a:endParaRPr>
          </a:p>
          <a:p>
            <a:pPr marL="0" indent="0" algn="just">
              <a:spcBef>
                <a:spcPts val="0"/>
              </a:spcBef>
              <a:buSzPts val="1200"/>
            </a:pPr>
            <a:endParaRPr sz="1600" b="0" i="0" u="none" strike="noStrike" cap="none" dirty="0">
              <a:solidFill>
                <a:schemeClr val="dk1"/>
              </a:solidFill>
              <a:latin typeface="Calibri" pitchFamily="34" charset="0"/>
              <a:ea typeface="Arial"/>
              <a:cs typeface="Calibri" pitchFamily="34" charset="0"/>
              <a:sym typeface="Arial"/>
            </a:endParaRPr>
          </a:p>
          <a:p>
            <a:pPr marL="0" indent="0" algn="just">
              <a:spcBef>
                <a:spcPts val="0"/>
              </a:spcBef>
              <a:buSzPts val="1200"/>
            </a:pPr>
            <a:r>
              <a:rPr lang="en-IN" sz="1600" b="0" i="0" u="none" strike="noStrike" cap="none" dirty="0">
                <a:solidFill>
                  <a:schemeClr val="dk1"/>
                </a:solidFill>
                <a:latin typeface="Calibri" pitchFamily="34" charset="0"/>
                <a:ea typeface="Arial"/>
                <a:cs typeface="Calibri" pitchFamily="34" charset="0"/>
                <a:sym typeface="Arial"/>
              </a:rPr>
              <a:t>During testing, it was identified that the output does not linearly change with the slider position, as it theoretically should. This was creating reduced sensitivity at the extremes, and very high sensitivity at the mean position of the slider. To rectify that, multiple data points were selected, followed by plotting the distance vs. input graph for the potentiometer. </a:t>
            </a:r>
            <a:endParaRPr sz="1600" dirty="0">
              <a:latin typeface="Calibri" pitchFamily="34" charset="0"/>
              <a:cs typeface="Calibri" pitchFamily="34" charset="0"/>
            </a:endParaRPr>
          </a:p>
          <a:p>
            <a:pPr marL="0" indent="0" algn="just">
              <a:spcBef>
                <a:spcPts val="0"/>
              </a:spcBef>
              <a:buSzPts val="1200"/>
            </a:pPr>
            <a:endParaRPr sz="1600" dirty="0">
              <a:latin typeface="Calibri" pitchFamily="34" charset="0"/>
              <a:ea typeface="Arial"/>
              <a:cs typeface="Calibri" pitchFamily="34" charset="0"/>
              <a:sym typeface="Arial"/>
            </a:endParaRPr>
          </a:p>
          <a:p>
            <a:pPr marL="0" indent="0" algn="just">
              <a:spcBef>
                <a:spcPts val="0"/>
              </a:spcBef>
              <a:buSzPts val="1200"/>
            </a:pPr>
            <a:r>
              <a:rPr lang="en-IN" sz="1600" dirty="0">
                <a:latin typeface="Calibri" pitchFamily="34" charset="0"/>
                <a:ea typeface="Arial"/>
                <a:cs typeface="Calibri" pitchFamily="34" charset="0"/>
                <a:sym typeface="Arial"/>
              </a:rPr>
              <a:t>To fix this, a function was added in the code that changed the input and got it closer to the ideal line. </a:t>
            </a:r>
            <a:endParaRPr lang="en-IN" sz="1600" dirty="0" smtClean="0">
              <a:latin typeface="Calibri" pitchFamily="34" charset="0"/>
              <a:ea typeface="Arial"/>
              <a:cs typeface="Calibri" pitchFamily="34" charset="0"/>
              <a:sym typeface="Arial"/>
            </a:endParaRPr>
          </a:p>
          <a:p>
            <a:pPr marL="0" indent="0" algn="just">
              <a:spcBef>
                <a:spcPts val="0"/>
              </a:spcBef>
              <a:buSzPts val="1200"/>
            </a:pPr>
            <a:endParaRPr lang="en-IN" sz="1600" dirty="0" smtClean="0">
              <a:latin typeface="Calibri" pitchFamily="34" charset="0"/>
              <a:ea typeface="Arial"/>
              <a:cs typeface="Calibri" pitchFamily="34" charset="0"/>
              <a:sym typeface="Arial"/>
            </a:endParaRPr>
          </a:p>
          <a:p>
            <a:pPr marL="0" indent="0" algn="just">
              <a:spcBef>
                <a:spcPts val="0"/>
              </a:spcBef>
              <a:buSzPts val="1200"/>
            </a:pPr>
            <a:r>
              <a:rPr lang="en-IN" sz="1600" dirty="0" smtClean="0">
                <a:latin typeface="Calibri" pitchFamily="34" charset="0"/>
                <a:ea typeface="Arial"/>
                <a:cs typeface="Calibri" pitchFamily="34" charset="0"/>
                <a:sym typeface="Arial"/>
              </a:rPr>
              <a:t>For </a:t>
            </a:r>
            <a:r>
              <a:rPr lang="en-IN" sz="1600" dirty="0">
                <a:latin typeface="Calibri" pitchFamily="34" charset="0"/>
                <a:ea typeface="Arial"/>
                <a:cs typeface="Calibri" pitchFamily="34" charset="0"/>
                <a:sym typeface="Arial"/>
              </a:rPr>
              <a:t>this, the slider input is divided into three parts, where Part 1 is from 0 to 60, Part 2 is from 60 to 977 and Part 3 is from 977 to 1023. </a:t>
            </a:r>
            <a:endParaRPr lang="en-IN" sz="1600" dirty="0" smtClean="0">
              <a:latin typeface="Calibri" pitchFamily="34" charset="0"/>
              <a:ea typeface="Arial"/>
              <a:cs typeface="Calibri" pitchFamily="34" charset="0"/>
              <a:sym typeface="Arial"/>
            </a:endParaRPr>
          </a:p>
          <a:p>
            <a:pPr marL="0" indent="0" algn="just">
              <a:spcBef>
                <a:spcPts val="0"/>
              </a:spcBef>
              <a:buSzPts val="1200"/>
            </a:pPr>
            <a:endParaRPr lang="en-IN" sz="1600" dirty="0" smtClean="0">
              <a:latin typeface="Calibri" pitchFamily="34" charset="0"/>
              <a:ea typeface="Arial"/>
              <a:cs typeface="Calibri" pitchFamily="34" charset="0"/>
              <a:sym typeface="Arial"/>
            </a:endParaRPr>
          </a:p>
          <a:p>
            <a:pPr marL="0" indent="0" algn="just">
              <a:spcBef>
                <a:spcPts val="0"/>
              </a:spcBef>
              <a:buSzPts val="1200"/>
            </a:pPr>
            <a:r>
              <a:rPr lang="en-IN" sz="1600" dirty="0" smtClean="0">
                <a:latin typeface="Calibri" pitchFamily="34" charset="0"/>
                <a:ea typeface="Arial"/>
                <a:cs typeface="Calibri" pitchFamily="34" charset="0"/>
                <a:sym typeface="Arial"/>
              </a:rPr>
              <a:t>These </a:t>
            </a:r>
            <a:r>
              <a:rPr lang="en-IN" sz="1600" dirty="0">
                <a:latin typeface="Calibri" pitchFamily="34" charset="0"/>
                <a:ea typeface="Arial"/>
                <a:cs typeface="Calibri" pitchFamily="34" charset="0"/>
                <a:sym typeface="Arial"/>
              </a:rPr>
              <a:t>values are approximated from the graph above. Then the slope and extent of each Part was mathematically modified to conform to the ideal graph</a:t>
            </a:r>
            <a:r>
              <a:rPr lang="en-IN" sz="1600" dirty="0">
                <a:latin typeface="Arial"/>
                <a:ea typeface="Arial"/>
                <a:cs typeface="Arial"/>
                <a:sym typeface="Arial"/>
              </a:rPr>
              <a:t>. </a:t>
            </a:r>
            <a:endParaRPr sz="1600" dirty="0"/>
          </a:p>
          <a:p>
            <a:pPr marL="0" marR="0" lvl="0" indent="0" algn="just"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Arial"/>
              <a:ea typeface="Arial"/>
              <a:cs typeface="Arial"/>
              <a:sym typeface="Arial"/>
            </a:endParaRPr>
          </a:p>
        </p:txBody>
      </p:sp>
      <p:pic>
        <p:nvPicPr>
          <p:cNvPr id="343" name="Google Shape;343;p36"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a:t>Slider Correction</a:t>
            </a:r>
            <a:endParaRPr/>
          </a:p>
        </p:txBody>
      </p:sp>
      <p:sp>
        <p:nvSpPr>
          <p:cNvPr id="349" name="Google Shape;349;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350" name="Google Shape;350;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351" name="Google Shape;351;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33</a:t>
            </a:fld>
            <a:endParaRPr/>
          </a:p>
        </p:txBody>
      </p:sp>
      <p:pic>
        <p:nvPicPr>
          <p:cNvPr id="352" name="Google Shape;352;p37" descr="ACTUALDATA-1.png"/>
          <p:cNvPicPr preferRelativeResize="0">
            <a:picLocks noGrp="1"/>
          </p:cNvPicPr>
          <p:nvPr>
            <p:ph type="body" idx="1"/>
          </p:nvPr>
        </p:nvPicPr>
        <p:blipFill rotWithShape="1">
          <a:blip r:embed="rId3">
            <a:alphaModFix/>
          </a:blip>
          <a:srcRect l="935" t="9418" r="1223"/>
          <a:stretch/>
        </p:blipFill>
        <p:spPr>
          <a:xfrm>
            <a:off x="457200" y="1600200"/>
            <a:ext cx="8229599" cy="4525963"/>
          </a:xfrm>
          <a:prstGeom prst="rect">
            <a:avLst/>
          </a:prstGeom>
          <a:noFill/>
          <a:ln>
            <a:noFill/>
          </a:ln>
        </p:spPr>
      </p:pic>
      <p:pic>
        <p:nvPicPr>
          <p:cNvPr id="353" name="Google Shape;353;p37"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357"/>
        <p:cNvGrpSpPr/>
        <p:nvPr/>
      </p:nvGrpSpPr>
      <p:grpSpPr>
        <a:xfrm>
          <a:off x="0" y="0"/>
          <a:ext cx="0" cy="0"/>
          <a:chOff x="0" y="0"/>
          <a:chExt cx="0" cy="0"/>
        </a:xfrm>
      </p:grpSpPr>
      <p:sp>
        <p:nvSpPr>
          <p:cNvPr id="358" name="Google Shape;358;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endParaRPr/>
          </a:p>
        </p:txBody>
      </p:sp>
      <p:sp>
        <p:nvSpPr>
          <p:cNvPr id="359" name="Google Shape;359;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360" name="Google Shape;360;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361" name="Google Shape;361;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34</a:t>
            </a:fld>
            <a:endParaRPr/>
          </a:p>
        </p:txBody>
      </p:sp>
      <p:pic>
        <p:nvPicPr>
          <p:cNvPr id="362" name="Google Shape;362;p38" descr="ACTUALDATA-CORRECTED.png"/>
          <p:cNvPicPr preferRelativeResize="0">
            <a:picLocks noGrp="1"/>
          </p:cNvPicPr>
          <p:nvPr>
            <p:ph type="body" idx="1"/>
          </p:nvPr>
        </p:nvPicPr>
        <p:blipFill rotWithShape="1">
          <a:blip r:embed="rId3">
            <a:alphaModFix/>
          </a:blip>
          <a:srcRect l="1675" t="9557" r="2491"/>
          <a:stretch/>
        </p:blipFill>
        <p:spPr>
          <a:xfrm>
            <a:off x="457200" y="1931988"/>
            <a:ext cx="8229600" cy="4233316"/>
          </a:xfrm>
          <a:prstGeom prst="rect">
            <a:avLst/>
          </a:prstGeom>
          <a:noFill/>
          <a:ln>
            <a:noFill/>
          </a:ln>
        </p:spPr>
      </p:pic>
      <p:pic>
        <p:nvPicPr>
          <p:cNvPr id="363" name="Google Shape;363;p38"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a:solidFill>
                  <a:schemeClr val="hlink"/>
                </a:solidFill>
                <a:hlinkClick r:id="rId3" action="ppaction://hlinksldjump"/>
              </a:rPr>
              <a:t>Hydraulic Design</a:t>
            </a:r>
            <a:endParaRPr/>
          </a:p>
        </p:txBody>
      </p:sp>
      <p:sp>
        <p:nvSpPr>
          <p:cNvPr id="369" name="Google Shape;369;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800"/>
              <a:buChar char="•"/>
            </a:pPr>
            <a:r>
              <a:rPr lang="en-IN" sz="1800" dirty="0"/>
              <a:t>In this project, the mechanical and the electronics are accompanied with a hydraulic system that has been developed in order to facilitate the change to zero turn steer. This project does not utilise pneumatic systems because of the compressibility of air. This can induce play in the system, thereby affecting the steering capabilities. Hence, in order to change the effective rack length, two hydraulic syringes were attached that can extend up to 50 mm each. 100 mm total extension turns the front wheels in opposite direction, providing the toe-in required for zero wheel steering. </a:t>
            </a:r>
            <a:endParaRPr dirty="0"/>
          </a:p>
        </p:txBody>
      </p:sp>
      <p:sp>
        <p:nvSpPr>
          <p:cNvPr id="370" name="Google Shape;370;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371" name="Google Shape;371;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372" name="Google Shape;372;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35</a:t>
            </a:fld>
            <a:endParaRPr/>
          </a:p>
        </p:txBody>
      </p:sp>
      <p:pic>
        <p:nvPicPr>
          <p:cNvPr id="373" name="Google Shape;373;p39" descr="hydraulics 1.JPG"/>
          <p:cNvPicPr preferRelativeResize="0"/>
          <p:nvPr/>
        </p:nvPicPr>
        <p:blipFill rotWithShape="1">
          <a:blip r:embed="rId4">
            <a:alphaModFix/>
          </a:blip>
          <a:srcRect t="5639"/>
          <a:stretch/>
        </p:blipFill>
        <p:spPr>
          <a:xfrm>
            <a:off x="1762760" y="4049395"/>
            <a:ext cx="5857240" cy="2306955"/>
          </a:xfrm>
          <a:prstGeom prst="rect">
            <a:avLst/>
          </a:prstGeom>
          <a:noFill/>
          <a:ln>
            <a:noFill/>
          </a:ln>
        </p:spPr>
      </p:pic>
      <p:pic>
        <p:nvPicPr>
          <p:cNvPr id="374" name="Google Shape;374;p39" descr="C:\Users\govin\Desktop\VIT-New-Logo.jpg"/>
          <p:cNvPicPr preferRelativeResize="0"/>
          <p:nvPr/>
        </p:nvPicPr>
        <p:blipFill rotWithShape="1">
          <a:blip r:embed="rId5">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t>Final Prototype</a:t>
            </a:r>
            <a:endParaRPr lang="en-US" sz="3600" dirty="0"/>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36</a:t>
            </a:fld>
            <a:endParaRPr lang="en-IN"/>
          </a:p>
        </p:txBody>
      </p:sp>
      <p:pic>
        <p:nvPicPr>
          <p:cNvPr id="7" name="Google Shape;165;p19" descr="C:\Users\govin\Desktop\VIT-New-Logo.jpg"/>
          <p:cNvPicPr preferRelativeResize="0"/>
          <p:nvPr/>
        </p:nvPicPr>
        <p:blipFill rotWithShape="1">
          <a:blip r:embed="rId2">
            <a:alphaModFix/>
          </a:blip>
          <a:srcRect/>
          <a:stretch/>
        </p:blipFill>
        <p:spPr>
          <a:xfrm>
            <a:off x="0" y="0"/>
            <a:ext cx="2483768" cy="864096"/>
          </a:xfrm>
          <a:prstGeom prst="rect">
            <a:avLst/>
          </a:prstGeom>
          <a:noFill/>
          <a:ln>
            <a:noFill/>
          </a:ln>
        </p:spPr>
      </p:pic>
      <p:pic>
        <p:nvPicPr>
          <p:cNvPr id="10" name="Picture 9" descr="new prototype collage.JPG"/>
          <p:cNvPicPr>
            <a:picLocks noChangeAspect="1"/>
          </p:cNvPicPr>
          <p:nvPr/>
        </p:nvPicPr>
        <p:blipFill>
          <a:blip r:embed="rId3"/>
          <a:stretch>
            <a:fillRect/>
          </a:stretch>
        </p:blipFill>
        <p:spPr>
          <a:xfrm>
            <a:off x="1283241" y="1138931"/>
            <a:ext cx="6502400" cy="48810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35263657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endParaRPr/>
          </a:p>
        </p:txBody>
      </p:sp>
      <p:sp>
        <p:nvSpPr>
          <p:cNvPr id="380" name="Google Shape;380;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IN" sz="1800" dirty="0"/>
              <a:t>A high torque DC motor is used to provide the necessary torque for the turning motion necessary to actuate the main syringes, and modulate the length of rack syringes. </a:t>
            </a:r>
            <a:endParaRPr lang="en-IN" sz="1800" dirty="0" smtClean="0"/>
          </a:p>
          <a:p>
            <a:pPr marL="342900" lvl="0" indent="-342900" algn="l" rtl="0">
              <a:spcBef>
                <a:spcPts val="0"/>
              </a:spcBef>
              <a:spcAft>
                <a:spcPts val="0"/>
              </a:spcAft>
              <a:buClr>
                <a:schemeClr val="dk1"/>
              </a:buClr>
              <a:buSzPts val="2400"/>
              <a:buChar char="•"/>
            </a:pPr>
            <a:r>
              <a:rPr lang="en-IN" sz="1800" dirty="0" smtClean="0"/>
              <a:t>This </a:t>
            </a:r>
            <a:r>
              <a:rPr lang="en-IN" sz="1800" dirty="0"/>
              <a:t>motor is controlled by the L298N driver which allows running it for a very precise amount of time (Arduino controlled), and also gives the ability to reverse to normal 4WS mode. </a:t>
            </a:r>
            <a:endParaRPr lang="en-IN" sz="1800" dirty="0" smtClean="0"/>
          </a:p>
          <a:p>
            <a:pPr marL="342900" lvl="0" indent="-342900" algn="l" rtl="0">
              <a:spcBef>
                <a:spcPts val="0"/>
              </a:spcBef>
              <a:spcAft>
                <a:spcPts val="0"/>
              </a:spcAft>
              <a:buClr>
                <a:schemeClr val="dk1"/>
              </a:buClr>
              <a:buSzPts val="2400"/>
              <a:buChar char="•"/>
            </a:pPr>
            <a:r>
              <a:rPr lang="en-IN" sz="1800" dirty="0" smtClean="0"/>
              <a:t>A </a:t>
            </a:r>
            <a:r>
              <a:rPr lang="en-IN" sz="1800" dirty="0"/>
              <a:t>5mm to 5mm coupling was attaches the DC motor to the screw, to transmit the rotating </a:t>
            </a:r>
            <a:r>
              <a:rPr lang="en-IN" sz="1800" dirty="0" smtClean="0"/>
              <a:t>motion.</a:t>
            </a:r>
            <a:endParaRPr sz="1800" dirty="0"/>
          </a:p>
          <a:p>
            <a:pPr marL="342900" lvl="0" indent="-215900" algn="l" rtl="0">
              <a:spcBef>
                <a:spcPts val="400"/>
              </a:spcBef>
              <a:spcAft>
                <a:spcPts val="0"/>
              </a:spcAft>
              <a:buClr>
                <a:schemeClr val="dk1"/>
              </a:buClr>
              <a:buSzPts val="2000"/>
              <a:buNone/>
            </a:pPr>
            <a:endParaRPr sz="2000" dirty="0"/>
          </a:p>
          <a:p>
            <a:pPr marL="342900" lvl="0" indent="-139700" algn="l" rtl="0">
              <a:spcBef>
                <a:spcPts val="640"/>
              </a:spcBef>
              <a:spcAft>
                <a:spcPts val="0"/>
              </a:spcAft>
              <a:buClr>
                <a:schemeClr val="dk1"/>
              </a:buClr>
              <a:buSzPts val="3200"/>
              <a:buNone/>
            </a:pPr>
            <a:endParaRPr dirty="0"/>
          </a:p>
        </p:txBody>
      </p:sp>
      <p:sp>
        <p:nvSpPr>
          <p:cNvPr id="381" name="Google Shape;381;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382" name="Google Shape;382;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383" name="Google Shape;383;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37</a:t>
            </a:fld>
            <a:endParaRPr/>
          </a:p>
        </p:txBody>
      </p:sp>
      <p:pic>
        <p:nvPicPr>
          <p:cNvPr id="384" name="Google Shape;384;p40"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398"/>
        <p:cNvGrpSpPr/>
        <p:nvPr/>
      </p:nvGrpSpPr>
      <p:grpSpPr>
        <a:xfrm>
          <a:off x="0" y="0"/>
          <a:ext cx="0" cy="0"/>
          <a:chOff x="0" y="0"/>
          <a:chExt cx="0" cy="0"/>
        </a:xfrm>
      </p:grpSpPr>
      <p:sp>
        <p:nvSpPr>
          <p:cNvPr id="399" name="Google Shape;399;p42"/>
          <p:cNvSpPr txBox="1">
            <a:spLocks noGrp="1"/>
          </p:cNvSpPr>
          <p:nvPr>
            <p:ph type="title"/>
          </p:nvPr>
        </p:nvSpPr>
        <p:spPr>
          <a:xfrm>
            <a:off x="457200" y="0"/>
            <a:ext cx="8229600" cy="70609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IN" sz="3959" u="sng">
                <a:solidFill>
                  <a:schemeClr val="hlink"/>
                </a:solidFill>
                <a:hlinkClick r:id="rId3" action="ppaction://hlinksldjump"/>
              </a:rPr>
              <a:t>Testing results</a:t>
            </a:r>
            <a:endParaRPr sz="3959"/>
          </a:p>
        </p:txBody>
      </p:sp>
      <p:graphicFrame>
        <p:nvGraphicFramePr>
          <p:cNvPr id="400" name="Google Shape;400;p42"/>
          <p:cNvGraphicFramePr/>
          <p:nvPr/>
        </p:nvGraphicFramePr>
        <p:xfrm>
          <a:off x="611562" y="834816"/>
          <a:ext cx="7910310" cy="5860438"/>
        </p:xfrm>
        <a:graphic>
          <a:graphicData uri="http://schemas.openxmlformats.org/drawingml/2006/table">
            <a:tbl>
              <a:tblPr firstRow="1" firstCol="1" bandRow="1">
                <a:tableStyleId>{2D5ABB26-0587-4C30-8999-92F81FD0307C}</a:tableStyleId>
              </a:tblPr>
              <a:tblGrid>
                <a:gridCol w="1318385">
                  <a:extLst>
                    <a:ext uri="{9D8B030D-6E8A-4147-A177-3AD203B41FA5}">
                      <a16:colId xmlns="" xmlns:a16="http://schemas.microsoft.com/office/drawing/2014/main" val="20000"/>
                    </a:ext>
                  </a:extLst>
                </a:gridCol>
                <a:gridCol w="1318385">
                  <a:extLst>
                    <a:ext uri="{9D8B030D-6E8A-4147-A177-3AD203B41FA5}">
                      <a16:colId xmlns="" xmlns:a16="http://schemas.microsoft.com/office/drawing/2014/main" val="20001"/>
                    </a:ext>
                  </a:extLst>
                </a:gridCol>
                <a:gridCol w="1318385">
                  <a:extLst>
                    <a:ext uri="{9D8B030D-6E8A-4147-A177-3AD203B41FA5}">
                      <a16:colId xmlns="" xmlns:a16="http://schemas.microsoft.com/office/drawing/2014/main" val="20002"/>
                    </a:ext>
                  </a:extLst>
                </a:gridCol>
                <a:gridCol w="1318385">
                  <a:extLst>
                    <a:ext uri="{9D8B030D-6E8A-4147-A177-3AD203B41FA5}">
                      <a16:colId xmlns="" xmlns:a16="http://schemas.microsoft.com/office/drawing/2014/main" val="20003"/>
                    </a:ext>
                  </a:extLst>
                </a:gridCol>
                <a:gridCol w="1318385">
                  <a:extLst>
                    <a:ext uri="{9D8B030D-6E8A-4147-A177-3AD203B41FA5}">
                      <a16:colId xmlns="" xmlns:a16="http://schemas.microsoft.com/office/drawing/2014/main" val="20004"/>
                    </a:ext>
                  </a:extLst>
                </a:gridCol>
                <a:gridCol w="1318385">
                  <a:extLst>
                    <a:ext uri="{9D8B030D-6E8A-4147-A177-3AD203B41FA5}">
                      <a16:colId xmlns="" xmlns:a16="http://schemas.microsoft.com/office/drawing/2014/main" val="20005"/>
                    </a:ext>
                  </a:extLst>
                </a:gridCol>
              </a:tblGrid>
              <a:tr h="287072">
                <a:tc rowSpan="2">
                  <a:txBody>
                    <a:bodyPr/>
                    <a:lstStyle/>
                    <a:p>
                      <a:pPr marL="0" marR="0" lvl="0" indent="0" algn="ctr" rtl="0">
                        <a:lnSpc>
                          <a:spcPct val="150000"/>
                        </a:lnSpc>
                        <a:spcBef>
                          <a:spcPts val="0"/>
                        </a:spcBef>
                        <a:spcAft>
                          <a:spcPts val="0"/>
                        </a:spcAft>
                        <a:buNone/>
                      </a:pPr>
                      <a:r>
                        <a:rPr lang="en-IN" sz="900" b="1" u="none" strike="noStrike" cap="none" dirty="0"/>
                        <a:t>S. No</a:t>
                      </a:r>
                      <a:endParaRPr sz="900" b="1" u="none" strike="noStrike" cap="none" dirty="0">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b="1" u="none" strike="noStrike" cap="none"/>
                        <a:t>Inner Angle</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b="1" u="none" strike="noStrike" cap="none"/>
                        <a:t>Outer Angle</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b="1" u="none" strike="noStrike" cap="none"/>
                        <a:t>2W- TCR</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b="1" u="none" strike="noStrike" cap="none"/>
                        <a:t>4W-TCR</a:t>
                      </a:r>
                      <a:endParaRPr sz="900" b="1" u="none" strike="noStrike" cap="none">
                        <a:latin typeface="Times New Roman"/>
                        <a:ea typeface="Times New Roman"/>
                        <a:cs typeface="Times New Roman"/>
                        <a:sym typeface="Times New Roman"/>
                      </a:endParaRPr>
                    </a:p>
                  </a:txBody>
                  <a:tcPr marL="16025" marR="16025" marT="0" marB="0" anchor="ctr"/>
                </a:tc>
                <a:tc rowSpan="2">
                  <a:txBody>
                    <a:bodyPr/>
                    <a:lstStyle/>
                    <a:p>
                      <a:pPr marL="0" marR="0" lvl="0" indent="0" algn="ctr" rtl="0">
                        <a:lnSpc>
                          <a:spcPct val="150000"/>
                        </a:lnSpc>
                        <a:spcBef>
                          <a:spcPts val="0"/>
                        </a:spcBef>
                        <a:spcAft>
                          <a:spcPts val="0"/>
                        </a:spcAft>
                        <a:buNone/>
                      </a:pPr>
                      <a:r>
                        <a:rPr lang="en-IN" sz="900" b="1" u="none" strike="noStrike" cap="none" dirty="0"/>
                        <a:t>Experimental % reduction</a:t>
                      </a:r>
                      <a:endParaRPr sz="900" b="1" u="none" strike="noStrike" cap="none" dirty="0">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0"/>
                  </a:ext>
                </a:extLst>
              </a:tr>
              <a:tr h="224126">
                <a:tc vMerge="1">
                  <a:txBody>
                    <a:bodyPr/>
                    <a:lstStyle/>
                    <a:p>
                      <a:endParaRPr lang="en-US"/>
                    </a:p>
                  </a:txBody>
                  <a:tcPr/>
                </a:tc>
                <a:tc>
                  <a:txBody>
                    <a:bodyPr/>
                    <a:lstStyle/>
                    <a:p>
                      <a:pPr marL="0" marR="0" lvl="0" indent="0" algn="ctr" rtl="0">
                        <a:lnSpc>
                          <a:spcPct val="150000"/>
                        </a:lnSpc>
                        <a:spcBef>
                          <a:spcPts val="0"/>
                        </a:spcBef>
                        <a:spcAft>
                          <a:spcPts val="0"/>
                        </a:spcAft>
                        <a:buNone/>
                      </a:pPr>
                      <a:r>
                        <a:rPr lang="en-IN" sz="900" b="1" u="none" strike="noStrike" cap="none"/>
                        <a:t>(degree)</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b="1" u="none" strike="noStrike" cap="none"/>
                        <a:t>(Degree)</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b="1" u="none" strike="noStrike" cap="none"/>
                        <a:t>(mm)</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b="1" u="none" strike="noStrike" cap="none" dirty="0"/>
                        <a:t>(mm)</a:t>
                      </a:r>
                      <a:endParaRPr sz="900" b="1" u="none" strike="noStrike" cap="none" dirty="0">
                        <a:latin typeface="Times New Roman"/>
                        <a:ea typeface="Times New Roman"/>
                        <a:cs typeface="Times New Roman"/>
                        <a:sym typeface="Times New Roman"/>
                      </a:endParaRPr>
                    </a:p>
                  </a:txBody>
                  <a:tcPr marL="16025" marR="16025" marT="0" marB="0" anchor="ctr"/>
                </a:tc>
                <a:tc vMerge="1">
                  <a:txBody>
                    <a:bodyPr/>
                    <a:lstStyle/>
                    <a:p>
                      <a:endParaRPr lang="en-US"/>
                    </a:p>
                  </a:txBody>
                  <a:tcPr/>
                </a:tc>
                <a:extLst>
                  <a:ext uri="{0D108BD9-81ED-4DB2-BD59-A6C34878D82A}">
                    <a16:rowId xmlns="" xmlns:a16="http://schemas.microsoft.com/office/drawing/2014/main" val="10001"/>
                  </a:ext>
                </a:extLst>
              </a:tr>
              <a:tr h="195700">
                <a:tc>
                  <a:txBody>
                    <a:bodyPr/>
                    <a:lstStyle/>
                    <a:p>
                      <a:pPr marL="0" marR="0" lvl="0" indent="0" algn="ctr" rtl="0">
                        <a:lnSpc>
                          <a:spcPct val="150000"/>
                        </a:lnSpc>
                        <a:spcBef>
                          <a:spcPts val="0"/>
                        </a:spcBef>
                        <a:spcAft>
                          <a:spcPts val="0"/>
                        </a:spcAft>
                        <a:buNone/>
                      </a:pPr>
                      <a:r>
                        <a:rPr lang="en-IN" sz="900" u="none" strike="noStrike" cap="none" dirty="0"/>
                        <a:t>1</a:t>
                      </a:r>
                      <a:endParaRPr sz="900" b="0" u="none" strike="noStrike" cap="none" dirty="0">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45</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23</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752.90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383.20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b="1" u="none" strike="noStrike" cap="none" dirty="0"/>
                        <a:t>49.10</a:t>
                      </a:r>
                      <a:endParaRPr sz="900" b="1" u="none" strike="noStrike" cap="none" dirty="0">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2"/>
                  </a:ext>
                </a:extLst>
              </a:tr>
              <a:tr h="195700">
                <a:tc>
                  <a:txBody>
                    <a:bodyPr/>
                    <a:lstStyle/>
                    <a:p>
                      <a:pPr marL="0" marR="0" lvl="0" indent="0" algn="ctr" rtl="0">
                        <a:lnSpc>
                          <a:spcPct val="150000"/>
                        </a:lnSpc>
                        <a:spcBef>
                          <a:spcPts val="0"/>
                        </a:spcBef>
                        <a:spcAft>
                          <a:spcPts val="0"/>
                        </a:spcAft>
                        <a:buNone/>
                      </a:pPr>
                      <a:r>
                        <a:rPr lang="en-IN" sz="900" u="none" strike="noStrike" cap="none"/>
                        <a:t>2</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44</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23</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880.20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405.82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53.89</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3"/>
                  </a:ext>
                </a:extLst>
              </a:tr>
              <a:tr h="195700">
                <a:tc>
                  <a:txBody>
                    <a:bodyPr/>
                    <a:lstStyle/>
                    <a:p>
                      <a:pPr marL="0" marR="0" lvl="0" indent="0" algn="ctr" rtl="0">
                        <a:lnSpc>
                          <a:spcPct val="150000"/>
                        </a:lnSpc>
                        <a:spcBef>
                          <a:spcPts val="0"/>
                        </a:spcBef>
                        <a:spcAft>
                          <a:spcPts val="0"/>
                        </a:spcAft>
                        <a:buNone/>
                      </a:pPr>
                      <a:r>
                        <a:rPr lang="en-IN" sz="900" u="none" strike="noStrike" cap="none"/>
                        <a:t>3</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43</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23</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943.60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427.07</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54.74</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4"/>
                  </a:ext>
                </a:extLst>
              </a:tr>
              <a:tr h="195700">
                <a:tc>
                  <a:txBody>
                    <a:bodyPr/>
                    <a:lstStyle/>
                    <a:p>
                      <a:pPr marL="0" marR="0" lvl="0" indent="0" algn="ctr" rtl="0">
                        <a:lnSpc>
                          <a:spcPct val="150000"/>
                        </a:lnSpc>
                        <a:spcBef>
                          <a:spcPts val="0"/>
                        </a:spcBef>
                        <a:spcAft>
                          <a:spcPts val="0"/>
                        </a:spcAft>
                        <a:buNone/>
                      </a:pPr>
                      <a:r>
                        <a:rPr lang="en-IN" sz="900" u="none" strike="noStrike" cap="none"/>
                        <a:t>4</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1001.40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444.82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55.58</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5"/>
                  </a:ext>
                </a:extLst>
              </a:tr>
              <a:tr h="195700">
                <a:tc>
                  <a:txBody>
                    <a:bodyPr/>
                    <a:lstStyle/>
                    <a:p>
                      <a:pPr marL="0" marR="0" lvl="0" indent="0" algn="ctr" rtl="0">
                        <a:lnSpc>
                          <a:spcPct val="150000"/>
                        </a:lnSpc>
                        <a:spcBef>
                          <a:spcPts val="0"/>
                        </a:spcBef>
                        <a:spcAft>
                          <a:spcPts val="0"/>
                        </a:spcAft>
                        <a:buNone/>
                      </a:pPr>
                      <a:r>
                        <a:rPr lang="en-IN" sz="900" u="none" strike="noStrike" cap="none"/>
                        <a:t>5</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1054.05</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459.29</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56.43</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6"/>
                  </a:ext>
                </a:extLst>
              </a:tr>
              <a:tr h="195700">
                <a:tc>
                  <a:txBody>
                    <a:bodyPr/>
                    <a:lstStyle/>
                    <a:p>
                      <a:pPr marL="0" marR="0" lvl="0" indent="0" algn="ctr" rtl="0">
                        <a:lnSpc>
                          <a:spcPct val="150000"/>
                        </a:lnSpc>
                        <a:spcBef>
                          <a:spcPts val="0"/>
                        </a:spcBef>
                        <a:spcAft>
                          <a:spcPts val="0"/>
                        </a:spcAft>
                        <a:buNone/>
                      </a:pPr>
                      <a:r>
                        <a:rPr lang="en-IN" sz="900" u="none" strike="noStrike" cap="none"/>
                        <a:t>6</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1113.20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459.40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58.73</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7"/>
                  </a:ext>
                </a:extLst>
              </a:tr>
              <a:tr h="195700">
                <a:tc>
                  <a:txBody>
                    <a:bodyPr/>
                    <a:lstStyle/>
                    <a:p>
                      <a:pPr marL="0" marR="0" lvl="0" indent="0" algn="ctr" rtl="0">
                        <a:lnSpc>
                          <a:spcPct val="150000"/>
                        </a:lnSpc>
                        <a:spcBef>
                          <a:spcPts val="0"/>
                        </a:spcBef>
                        <a:spcAft>
                          <a:spcPts val="0"/>
                        </a:spcAft>
                        <a:buNone/>
                      </a:pPr>
                      <a:r>
                        <a:rPr lang="en-IN" sz="900" u="none" strike="noStrike" cap="none"/>
                        <a:t>7</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39</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1145.82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480.29</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58.08</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8"/>
                  </a:ext>
                </a:extLst>
              </a:tr>
              <a:tr h="195700">
                <a:tc>
                  <a:txBody>
                    <a:bodyPr/>
                    <a:lstStyle/>
                    <a:p>
                      <a:pPr marL="0" marR="0" lvl="0" indent="0" algn="ctr" rtl="0">
                        <a:lnSpc>
                          <a:spcPct val="150000"/>
                        </a:lnSpc>
                        <a:spcBef>
                          <a:spcPts val="0"/>
                        </a:spcBef>
                        <a:spcAft>
                          <a:spcPts val="0"/>
                        </a:spcAft>
                        <a:buNone/>
                      </a:pPr>
                      <a:r>
                        <a:rPr lang="en-IN" sz="900" u="none" strike="noStrike" cap="none"/>
                        <a:t>8</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38</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1186.06</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487.75</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58.88</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09"/>
                  </a:ext>
                </a:extLst>
              </a:tr>
              <a:tr h="195700">
                <a:tc>
                  <a:txBody>
                    <a:bodyPr/>
                    <a:lstStyle/>
                    <a:p>
                      <a:pPr marL="0" marR="0" lvl="0" indent="0" algn="ctr" rtl="0">
                        <a:lnSpc>
                          <a:spcPct val="150000"/>
                        </a:lnSpc>
                        <a:spcBef>
                          <a:spcPts val="0"/>
                        </a:spcBef>
                        <a:spcAft>
                          <a:spcPts val="0"/>
                        </a:spcAft>
                        <a:buNone/>
                      </a:pPr>
                      <a:r>
                        <a:rPr lang="en-IN" sz="900" u="none" strike="noStrike" cap="none"/>
                        <a:t>9</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37</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1223.23</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493.81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59.63</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0"/>
                  </a:ext>
                </a:extLst>
              </a:tr>
              <a:tr h="195700">
                <a:tc>
                  <a:txBody>
                    <a:bodyPr/>
                    <a:lstStyle/>
                    <a:p>
                      <a:pPr marL="0" marR="0" lvl="0" indent="0" algn="ctr" rtl="0">
                        <a:lnSpc>
                          <a:spcPct val="150000"/>
                        </a:lnSpc>
                        <a:spcBef>
                          <a:spcPts val="0"/>
                        </a:spcBef>
                        <a:spcAft>
                          <a:spcPts val="0"/>
                        </a:spcAft>
                        <a:buNone/>
                      </a:pPr>
                      <a:r>
                        <a:rPr lang="en-IN" sz="900" u="none" strike="noStrike" cap="none"/>
                        <a:t>10</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36</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1257.87</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498.90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60.34</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1"/>
                  </a:ext>
                </a:extLst>
              </a:tr>
              <a:tr h="195700">
                <a:tc>
                  <a:txBody>
                    <a:bodyPr/>
                    <a:lstStyle/>
                    <a:p>
                      <a:pPr marL="0" marR="0" lvl="0" indent="0" algn="ctr" rtl="0">
                        <a:lnSpc>
                          <a:spcPct val="150000"/>
                        </a:lnSpc>
                        <a:spcBef>
                          <a:spcPts val="0"/>
                        </a:spcBef>
                        <a:spcAft>
                          <a:spcPts val="0"/>
                        </a:spcAft>
                        <a:buNone/>
                      </a:pPr>
                      <a:r>
                        <a:rPr lang="en-IN" sz="900" u="none" strike="noStrike" cap="none"/>
                        <a:t>11</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35</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1291.10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516.70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59.98</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2"/>
                  </a:ext>
                </a:extLst>
              </a:tr>
              <a:tr h="195700">
                <a:tc>
                  <a:txBody>
                    <a:bodyPr/>
                    <a:lstStyle/>
                    <a:p>
                      <a:pPr marL="0" marR="0" lvl="0" indent="0" algn="ctr" rtl="0">
                        <a:lnSpc>
                          <a:spcPct val="150000"/>
                        </a:lnSpc>
                        <a:spcBef>
                          <a:spcPts val="0"/>
                        </a:spcBef>
                        <a:spcAft>
                          <a:spcPts val="0"/>
                        </a:spcAft>
                        <a:buNone/>
                      </a:pPr>
                      <a:r>
                        <a:rPr lang="en-IN" sz="900" u="none" strike="noStrike" cap="none"/>
                        <a:t>12</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34</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1321.64</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508.22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61.55</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3"/>
                  </a:ext>
                </a:extLst>
              </a:tr>
              <a:tr h="195700">
                <a:tc>
                  <a:txBody>
                    <a:bodyPr/>
                    <a:lstStyle/>
                    <a:p>
                      <a:pPr marL="0" marR="0" lvl="0" indent="0" algn="ctr" rtl="0">
                        <a:lnSpc>
                          <a:spcPct val="150000"/>
                        </a:lnSpc>
                        <a:spcBef>
                          <a:spcPts val="0"/>
                        </a:spcBef>
                        <a:spcAft>
                          <a:spcPts val="0"/>
                        </a:spcAft>
                        <a:buNone/>
                      </a:pPr>
                      <a:r>
                        <a:rPr lang="en-IN" sz="900" u="none" strike="noStrike" cap="none"/>
                        <a:t>13</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33</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19</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1351.84</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513.32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62.03</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4"/>
                  </a:ext>
                </a:extLst>
              </a:tr>
              <a:tr h="195700">
                <a:tc>
                  <a:txBody>
                    <a:bodyPr/>
                    <a:lstStyle/>
                    <a:p>
                      <a:pPr marL="0" marR="0" lvl="0" indent="0" algn="ctr" rtl="0">
                        <a:lnSpc>
                          <a:spcPct val="150000"/>
                        </a:lnSpc>
                        <a:spcBef>
                          <a:spcPts val="0"/>
                        </a:spcBef>
                        <a:spcAft>
                          <a:spcPts val="0"/>
                        </a:spcAft>
                        <a:buNone/>
                      </a:pPr>
                      <a:r>
                        <a:rPr lang="en-IN" sz="900" u="none" strike="noStrike" cap="none"/>
                        <a:t>14</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19</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1381.61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519.36</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62.41</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5"/>
                  </a:ext>
                </a:extLst>
              </a:tr>
              <a:tr h="195700">
                <a:tc>
                  <a:txBody>
                    <a:bodyPr/>
                    <a:lstStyle/>
                    <a:p>
                      <a:pPr marL="0" marR="0" lvl="0" indent="0" algn="ctr" rtl="0">
                        <a:lnSpc>
                          <a:spcPct val="150000"/>
                        </a:lnSpc>
                        <a:spcBef>
                          <a:spcPts val="0"/>
                        </a:spcBef>
                        <a:spcAft>
                          <a:spcPts val="0"/>
                        </a:spcAft>
                        <a:buNone/>
                      </a:pPr>
                      <a:r>
                        <a:rPr lang="en-IN" sz="900" u="none" strike="noStrike" cap="none"/>
                        <a:t>15</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18</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1411.49</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526.80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62.68</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6"/>
                  </a:ext>
                </a:extLst>
              </a:tr>
              <a:tr h="195700">
                <a:tc>
                  <a:txBody>
                    <a:bodyPr/>
                    <a:lstStyle/>
                    <a:p>
                      <a:pPr marL="0" marR="0" lvl="0" indent="0" algn="ctr" rtl="0">
                        <a:lnSpc>
                          <a:spcPct val="150000"/>
                        </a:lnSpc>
                        <a:spcBef>
                          <a:spcPts val="0"/>
                        </a:spcBef>
                        <a:spcAft>
                          <a:spcPts val="0"/>
                        </a:spcAft>
                        <a:buNone/>
                      </a:pPr>
                      <a:r>
                        <a:rPr lang="en-IN" sz="900" u="none" strike="noStrike" cap="none"/>
                        <a:t>16</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30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18</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1312.80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533.00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59.40</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7"/>
                  </a:ext>
                </a:extLst>
              </a:tr>
              <a:tr h="195700">
                <a:tc>
                  <a:txBody>
                    <a:bodyPr/>
                    <a:lstStyle/>
                    <a:p>
                      <a:pPr marL="0" marR="0" lvl="0" indent="0" algn="ctr" rtl="0">
                        <a:lnSpc>
                          <a:spcPct val="150000"/>
                        </a:lnSpc>
                        <a:spcBef>
                          <a:spcPts val="0"/>
                        </a:spcBef>
                        <a:spcAft>
                          <a:spcPts val="0"/>
                        </a:spcAft>
                        <a:buNone/>
                      </a:pPr>
                      <a:r>
                        <a:rPr lang="en-IN" sz="900" u="none" strike="noStrike" cap="none"/>
                        <a:t>17</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29</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18</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1473.66</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547.74</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62.83</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8"/>
                  </a:ext>
                </a:extLst>
              </a:tr>
              <a:tr h="195700">
                <a:tc>
                  <a:txBody>
                    <a:bodyPr/>
                    <a:lstStyle/>
                    <a:p>
                      <a:pPr marL="0" marR="0" lvl="0" indent="0" algn="ctr" rtl="0">
                        <a:lnSpc>
                          <a:spcPct val="150000"/>
                        </a:lnSpc>
                        <a:spcBef>
                          <a:spcPts val="0"/>
                        </a:spcBef>
                        <a:spcAft>
                          <a:spcPts val="0"/>
                        </a:spcAft>
                        <a:buNone/>
                      </a:pPr>
                      <a:r>
                        <a:rPr lang="en-IN" sz="900" u="none" strike="noStrike" cap="none"/>
                        <a:t>18</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28</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17</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1351.80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562.17</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58.41</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19"/>
                  </a:ext>
                </a:extLst>
              </a:tr>
              <a:tr h="195700">
                <a:tc>
                  <a:txBody>
                    <a:bodyPr/>
                    <a:lstStyle/>
                    <a:p>
                      <a:pPr marL="0" marR="0" lvl="0" indent="0" algn="ctr" rtl="0">
                        <a:lnSpc>
                          <a:spcPct val="150000"/>
                        </a:lnSpc>
                        <a:spcBef>
                          <a:spcPts val="0"/>
                        </a:spcBef>
                        <a:spcAft>
                          <a:spcPts val="0"/>
                        </a:spcAft>
                        <a:buNone/>
                      </a:pPr>
                      <a:r>
                        <a:rPr lang="en-IN" sz="900" u="none" strike="noStrike" cap="none"/>
                        <a:t>19</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27</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17</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1542.50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579.88</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62.41</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20"/>
                  </a:ext>
                </a:extLst>
              </a:tr>
              <a:tr h="195700">
                <a:tc>
                  <a:txBody>
                    <a:bodyPr/>
                    <a:lstStyle/>
                    <a:p>
                      <a:pPr marL="0" marR="0" lvl="0" indent="0" algn="ctr" rtl="0">
                        <a:lnSpc>
                          <a:spcPct val="150000"/>
                        </a:lnSpc>
                        <a:spcBef>
                          <a:spcPts val="0"/>
                        </a:spcBef>
                        <a:spcAft>
                          <a:spcPts val="0"/>
                        </a:spcAft>
                        <a:buNone/>
                      </a:pPr>
                      <a:r>
                        <a:rPr lang="en-IN" sz="900" u="none" strike="noStrike" cap="none"/>
                        <a:t>20</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26</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16</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1580.91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601.31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61.96</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21"/>
                  </a:ext>
                </a:extLst>
              </a:tr>
              <a:tr h="195700">
                <a:tc>
                  <a:txBody>
                    <a:bodyPr/>
                    <a:lstStyle/>
                    <a:p>
                      <a:pPr marL="0" marR="0" lvl="0" indent="0" algn="ctr" rtl="0">
                        <a:lnSpc>
                          <a:spcPct val="150000"/>
                        </a:lnSpc>
                        <a:spcBef>
                          <a:spcPts val="0"/>
                        </a:spcBef>
                        <a:spcAft>
                          <a:spcPts val="0"/>
                        </a:spcAft>
                        <a:buNone/>
                      </a:pPr>
                      <a:r>
                        <a:rPr lang="en-IN" sz="900" u="none" strike="noStrike" cap="none"/>
                        <a:t>21</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25</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dirty="0"/>
                        <a:t>16</a:t>
                      </a:r>
                      <a:endParaRPr sz="900" b="1" u="none" strike="noStrike" cap="none" dirty="0">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1723.60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623.50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b="1" u="none" strike="noStrike" cap="none" dirty="0"/>
                        <a:t>63.83</a:t>
                      </a:r>
                      <a:endParaRPr sz="900" b="1" u="none" strike="noStrike" cap="none" dirty="0">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22"/>
                  </a:ext>
                </a:extLst>
              </a:tr>
              <a:tr h="195700">
                <a:tc>
                  <a:txBody>
                    <a:bodyPr/>
                    <a:lstStyle/>
                    <a:p>
                      <a:pPr marL="0" marR="0" lvl="0" indent="0" algn="ctr" rtl="0">
                        <a:lnSpc>
                          <a:spcPct val="150000"/>
                        </a:lnSpc>
                        <a:spcBef>
                          <a:spcPts val="0"/>
                        </a:spcBef>
                        <a:spcAft>
                          <a:spcPts val="0"/>
                        </a:spcAft>
                        <a:buNone/>
                      </a:pPr>
                      <a:r>
                        <a:rPr lang="en-IN" sz="900" u="none" strike="noStrike" cap="none"/>
                        <a:t>22</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24</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16</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1667.80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675.25</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59.51</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23"/>
                  </a:ext>
                </a:extLst>
              </a:tr>
              <a:tr h="195700">
                <a:tc>
                  <a:txBody>
                    <a:bodyPr/>
                    <a:lstStyle/>
                    <a:p>
                      <a:pPr marL="0" marR="0" lvl="0" indent="0" algn="ctr" rtl="0">
                        <a:lnSpc>
                          <a:spcPct val="150000"/>
                        </a:lnSpc>
                        <a:spcBef>
                          <a:spcPts val="0"/>
                        </a:spcBef>
                        <a:spcAft>
                          <a:spcPts val="0"/>
                        </a:spcAft>
                        <a:buNone/>
                      </a:pPr>
                      <a:r>
                        <a:rPr lang="en-IN" sz="900" u="none" strike="noStrike" cap="none"/>
                        <a:t>23</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23</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15</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1717.60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692.69</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59.67</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24"/>
                  </a:ext>
                </a:extLst>
              </a:tr>
              <a:tr h="195700">
                <a:tc>
                  <a:txBody>
                    <a:bodyPr/>
                    <a:lstStyle/>
                    <a:p>
                      <a:pPr marL="0" marR="0" lvl="0" indent="0" algn="ctr" rtl="0">
                        <a:lnSpc>
                          <a:spcPct val="150000"/>
                        </a:lnSpc>
                        <a:spcBef>
                          <a:spcPts val="0"/>
                        </a:spcBef>
                        <a:spcAft>
                          <a:spcPts val="0"/>
                        </a:spcAft>
                        <a:buNone/>
                      </a:pPr>
                      <a:r>
                        <a:rPr lang="en-IN" sz="900" u="none" strike="noStrike" cap="none"/>
                        <a:t>24</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22</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15</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1772.17</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733.74</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58.59</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25"/>
                  </a:ext>
                </a:extLst>
              </a:tr>
              <a:tr h="195700">
                <a:tc>
                  <a:txBody>
                    <a:bodyPr/>
                    <a:lstStyle/>
                    <a:p>
                      <a:pPr marL="0" marR="0" lvl="0" indent="0" algn="ctr" rtl="0">
                        <a:lnSpc>
                          <a:spcPct val="150000"/>
                        </a:lnSpc>
                        <a:spcBef>
                          <a:spcPts val="0"/>
                        </a:spcBef>
                        <a:spcAft>
                          <a:spcPts val="0"/>
                        </a:spcAft>
                        <a:buNone/>
                      </a:pPr>
                      <a:r>
                        <a:rPr lang="en-IN" sz="900" u="none" strike="noStrike" cap="none"/>
                        <a:t>25</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21</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14</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1832.13</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780.85</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57.38</a:t>
                      </a:r>
                      <a:endParaRPr sz="900" b="1" u="none" strike="noStrike" cap="none">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26"/>
                  </a:ext>
                </a:extLst>
              </a:tr>
              <a:tr h="195700">
                <a:tc>
                  <a:txBody>
                    <a:bodyPr/>
                    <a:lstStyle/>
                    <a:p>
                      <a:pPr marL="0" marR="0" lvl="0" indent="0" algn="ctr" rtl="0">
                        <a:lnSpc>
                          <a:spcPct val="150000"/>
                        </a:lnSpc>
                        <a:spcBef>
                          <a:spcPts val="0"/>
                        </a:spcBef>
                        <a:spcAft>
                          <a:spcPts val="0"/>
                        </a:spcAft>
                        <a:buNone/>
                      </a:pPr>
                      <a:r>
                        <a:rPr lang="en-IN" sz="900" u="none" strike="noStrike" cap="none"/>
                        <a:t>26</a:t>
                      </a:r>
                      <a:endParaRPr sz="900" b="0"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20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14</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1863.10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a:t>836.20</a:t>
                      </a:r>
                      <a:endParaRPr sz="900" b="1" u="none" strike="noStrike" cap="none">
                        <a:latin typeface="Times New Roman"/>
                        <a:ea typeface="Times New Roman"/>
                        <a:cs typeface="Times New Roman"/>
                        <a:sym typeface="Times New Roman"/>
                      </a:endParaRPr>
                    </a:p>
                  </a:txBody>
                  <a:tcPr marL="16025" marR="16025" marT="0" marB="0" anchor="ctr"/>
                </a:tc>
                <a:tc>
                  <a:txBody>
                    <a:bodyPr/>
                    <a:lstStyle/>
                    <a:p>
                      <a:pPr marL="0" marR="0" lvl="0" indent="0" algn="ctr" rtl="0">
                        <a:lnSpc>
                          <a:spcPct val="150000"/>
                        </a:lnSpc>
                        <a:spcBef>
                          <a:spcPts val="0"/>
                        </a:spcBef>
                        <a:spcAft>
                          <a:spcPts val="0"/>
                        </a:spcAft>
                        <a:buNone/>
                      </a:pPr>
                      <a:r>
                        <a:rPr lang="en-IN" sz="900" u="none" strike="noStrike" cap="none" dirty="0"/>
                        <a:t>55.11</a:t>
                      </a:r>
                      <a:endParaRPr sz="900" b="1" u="none" strike="noStrike" cap="none" dirty="0">
                        <a:latin typeface="Times New Roman"/>
                        <a:ea typeface="Times New Roman"/>
                        <a:cs typeface="Times New Roman"/>
                        <a:sym typeface="Times New Roman"/>
                      </a:endParaRPr>
                    </a:p>
                  </a:txBody>
                  <a:tcPr marL="16025" marR="16025" marT="0" marB="0" anchor="ctr"/>
                </a:tc>
                <a:extLst>
                  <a:ext uri="{0D108BD9-81ED-4DB2-BD59-A6C34878D82A}">
                    <a16:rowId xmlns="" xmlns:a16="http://schemas.microsoft.com/office/drawing/2014/main" val="10027"/>
                  </a:ext>
                </a:extLst>
              </a:tr>
            </a:tbl>
          </a:graphicData>
        </a:graphic>
      </p:graphicFrame>
      <p:sp>
        <p:nvSpPr>
          <p:cNvPr id="403" name="Google Shape;403;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38</a:t>
            </a:fld>
            <a:endParaRPr/>
          </a:p>
        </p:txBody>
      </p:sp>
      <p:pic>
        <p:nvPicPr>
          <p:cNvPr id="404" name="Google Shape;404;p42" descr="C:\Users\govin\Desktop\VIT-New-Logo.jpg"/>
          <p:cNvPicPr preferRelativeResize="0"/>
          <p:nvPr/>
        </p:nvPicPr>
        <p:blipFill rotWithShape="1">
          <a:blip r:embed="rId4">
            <a:alphaModFix/>
          </a:blip>
          <a:srcRect b="11502"/>
          <a:stretch/>
        </p:blipFill>
        <p:spPr>
          <a:xfrm>
            <a:off x="0" y="19652"/>
            <a:ext cx="2483768" cy="815163"/>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408"/>
        <p:cNvGrpSpPr/>
        <p:nvPr/>
      </p:nvGrpSpPr>
      <p:grpSpPr>
        <a:xfrm>
          <a:off x="0" y="0"/>
          <a:ext cx="0" cy="0"/>
          <a:chOff x="0" y="0"/>
          <a:chExt cx="0" cy="0"/>
        </a:xfrm>
      </p:grpSpPr>
      <p:sp>
        <p:nvSpPr>
          <p:cNvPr id="409" name="Google Shape;409;p43"/>
          <p:cNvSpPr txBox="1">
            <a:spLocks noGrp="1"/>
          </p:cNvSpPr>
          <p:nvPr>
            <p:ph type="title"/>
          </p:nvPr>
        </p:nvSpPr>
        <p:spPr>
          <a:xfrm>
            <a:off x="457200" y="5037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Calibri"/>
              <a:buNone/>
            </a:pPr>
            <a:r>
              <a:rPr lang="en-IN" sz="3600" u="sng">
                <a:solidFill>
                  <a:schemeClr val="hlink"/>
                </a:solidFill>
                <a:hlinkClick r:id="rId3" action="ppaction://hlinksldjump"/>
              </a:rPr>
              <a:t>Result Interpretation</a:t>
            </a:r>
            <a:endParaRPr sz="3600"/>
          </a:p>
        </p:txBody>
      </p:sp>
      <p:sp>
        <p:nvSpPr>
          <p:cNvPr id="410" name="Google Shape;410;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411" name="Google Shape;411;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412" name="Google Shape;412;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39</a:t>
            </a:fld>
            <a:endParaRPr/>
          </a:p>
        </p:txBody>
      </p:sp>
      <p:pic>
        <p:nvPicPr>
          <p:cNvPr id="413" name="Google Shape;413;p43"/>
          <p:cNvPicPr preferRelativeResize="0"/>
          <p:nvPr/>
        </p:nvPicPr>
        <p:blipFill rotWithShape="1">
          <a:blip r:embed="rId4">
            <a:alphaModFix/>
          </a:blip>
          <a:srcRect/>
          <a:stretch/>
        </p:blipFill>
        <p:spPr>
          <a:xfrm>
            <a:off x="215607" y="1447516"/>
            <a:ext cx="4896544" cy="2439477"/>
          </a:xfrm>
          <a:prstGeom prst="rect">
            <a:avLst/>
          </a:prstGeom>
          <a:noFill/>
          <a:ln>
            <a:noFill/>
          </a:ln>
        </p:spPr>
      </p:pic>
      <p:pic>
        <p:nvPicPr>
          <p:cNvPr id="414" name="Google Shape;414;p43"/>
          <p:cNvPicPr preferRelativeResize="0"/>
          <p:nvPr/>
        </p:nvPicPr>
        <p:blipFill rotWithShape="1">
          <a:blip r:embed="rId5">
            <a:alphaModFix/>
          </a:blip>
          <a:srcRect/>
          <a:stretch/>
        </p:blipFill>
        <p:spPr>
          <a:xfrm>
            <a:off x="3851920" y="3846153"/>
            <a:ext cx="4639453" cy="2270658"/>
          </a:xfrm>
          <a:prstGeom prst="rect">
            <a:avLst/>
          </a:prstGeom>
          <a:noFill/>
          <a:ln>
            <a:noFill/>
          </a:ln>
        </p:spPr>
      </p:pic>
      <p:sp>
        <p:nvSpPr>
          <p:cNvPr id="415" name="Google Shape;415;p43"/>
          <p:cNvSpPr/>
          <p:nvPr/>
        </p:nvSpPr>
        <p:spPr>
          <a:xfrm>
            <a:off x="5273352" y="1332448"/>
            <a:ext cx="3271301" cy="2554545"/>
          </a:xfrm>
          <a:prstGeom prst="rect">
            <a:avLst/>
          </a:prstGeom>
          <a:noFill/>
          <a:ln>
            <a:noFill/>
          </a:ln>
        </p:spPr>
        <p:txBody>
          <a:bodyPr spcFirstLastPara="1" wrap="square" lIns="91425" tIns="45700" rIns="91425" bIns="45700" anchor="ctr" anchorCtr="0">
            <a:noAutofit/>
          </a:bodyPr>
          <a:lstStyle/>
          <a:p>
            <a:pPr marL="171450" marR="0" lvl="0" indent="-171450" algn="just" rtl="0">
              <a:lnSpc>
                <a:spcPct val="100000"/>
              </a:lnSpc>
              <a:spcBef>
                <a:spcPts val="0"/>
              </a:spcBef>
              <a:spcAft>
                <a:spcPts val="0"/>
              </a:spcAft>
              <a:buClr>
                <a:schemeClr val="dk1"/>
              </a:buClr>
              <a:buSzPts val="1600"/>
              <a:buFont typeface="Arial"/>
              <a:buChar char="•"/>
            </a:pPr>
            <a:r>
              <a:rPr lang="en-IN" sz="1600" b="0" i="0" u="none" strike="noStrike" cap="none">
                <a:solidFill>
                  <a:schemeClr val="dk1"/>
                </a:solidFill>
                <a:latin typeface="Arial"/>
                <a:ea typeface="Arial"/>
                <a:cs typeface="Arial"/>
                <a:sym typeface="Arial"/>
              </a:rPr>
              <a:t>The values were plotted and a trend line was obtained, which was then plotted to a third degree polynomial. These graphs are plotted as shown .</a:t>
            </a:r>
            <a:endParaRPr/>
          </a:p>
          <a:p>
            <a:pPr marL="171450" marR="0" lvl="0" indent="-171450" algn="just" rtl="0">
              <a:lnSpc>
                <a:spcPct val="100000"/>
              </a:lnSpc>
              <a:spcBef>
                <a:spcPts val="0"/>
              </a:spcBef>
              <a:spcAft>
                <a:spcPts val="0"/>
              </a:spcAft>
              <a:buClr>
                <a:schemeClr val="dk1"/>
              </a:buClr>
              <a:buSzPts val="1600"/>
              <a:buFont typeface="Arial"/>
              <a:buChar char="•"/>
            </a:pPr>
            <a:r>
              <a:rPr lang="en-IN" sz="1600" b="0" i="0" u="none" strike="noStrike" cap="none">
                <a:solidFill>
                  <a:schemeClr val="dk1"/>
                </a:solidFill>
                <a:latin typeface="Arial"/>
                <a:ea typeface="Arial"/>
                <a:cs typeface="Arial"/>
                <a:sym typeface="Arial"/>
              </a:rPr>
              <a:t> This polynomial offers a chance to interpolate the values in between which further helps to understand the TCR reductions throughout the range. </a:t>
            </a:r>
            <a:endParaRPr sz="2400" b="0" i="0" u="none" strike="noStrike" cap="none">
              <a:solidFill>
                <a:schemeClr val="dk1"/>
              </a:solidFill>
              <a:latin typeface="Arial"/>
              <a:ea typeface="Arial"/>
              <a:cs typeface="Arial"/>
              <a:sym typeface="Arial"/>
            </a:endParaRPr>
          </a:p>
        </p:txBody>
      </p:sp>
      <p:sp>
        <p:nvSpPr>
          <p:cNvPr id="416" name="Google Shape;416;p43"/>
          <p:cNvSpPr/>
          <p:nvPr/>
        </p:nvSpPr>
        <p:spPr>
          <a:xfrm>
            <a:off x="179512" y="3950430"/>
            <a:ext cx="3619128" cy="175432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Times New Roman"/>
                <a:ea typeface="Times New Roman"/>
                <a:cs typeface="Times New Roman"/>
                <a:sym typeface="Times New Roman"/>
              </a:rPr>
              <a:t>The interpolated graphs are third degree polynomials with maximum fit. </a:t>
            </a:r>
            <a:endParaRPr sz="1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Times New Roman"/>
                <a:ea typeface="Times New Roman"/>
                <a:cs typeface="Times New Roman"/>
                <a:sym typeface="Times New Roman"/>
              </a:rPr>
              <a:t>Coefficient of goodness of fit :- </a:t>
            </a:r>
            <a:endParaRPr/>
          </a:p>
          <a:p>
            <a:pPr marL="742950" marR="0" lvl="1"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0.96 for 2WS data</a:t>
            </a:r>
            <a:endParaRPr/>
          </a:p>
          <a:p>
            <a:pPr marL="742950" marR="0" lvl="1"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Times New Roman"/>
                <a:ea typeface="Times New Roman"/>
                <a:cs typeface="Times New Roman"/>
                <a:sym typeface="Times New Roman"/>
              </a:rPr>
              <a:t>0.99 for 4WS data. </a:t>
            </a:r>
            <a:endParaRPr sz="1800" b="0" i="0" u="none" strike="noStrike" cap="none">
              <a:solidFill>
                <a:schemeClr val="dk1"/>
              </a:solidFill>
              <a:latin typeface="Calibri"/>
              <a:ea typeface="Calibri"/>
              <a:cs typeface="Calibri"/>
              <a:sym typeface="Calibri"/>
            </a:endParaRPr>
          </a:p>
        </p:txBody>
      </p:sp>
      <p:pic>
        <p:nvPicPr>
          <p:cNvPr id="417" name="Google Shape;417;p43" descr="C:\Users\govin\Desktop\VIT-New-Logo.jpg"/>
          <p:cNvPicPr preferRelativeResize="0"/>
          <p:nvPr/>
        </p:nvPicPr>
        <p:blipFill rotWithShape="1">
          <a:blip r:embed="rId6">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446856" y="692696"/>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Calibri"/>
              <a:buNone/>
            </a:pPr>
            <a:r>
              <a:rPr lang="en-IN" sz="3600" dirty="0"/>
              <a:t>Advanced Steering System</a:t>
            </a:r>
            <a:endParaRPr dirty="0"/>
          </a:p>
        </p:txBody>
      </p:sp>
      <p:sp>
        <p:nvSpPr>
          <p:cNvPr id="111" name="Google Shape;111;p15"/>
          <p:cNvSpPr txBox="1">
            <a:spLocks noGrp="1"/>
          </p:cNvSpPr>
          <p:nvPr>
            <p:ph type="body" idx="1"/>
          </p:nvPr>
        </p:nvSpPr>
        <p:spPr>
          <a:xfrm>
            <a:off x="441553" y="1941513"/>
            <a:ext cx="8229600" cy="415178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IN" sz="2800" u="sng" dirty="0">
                <a:solidFill>
                  <a:schemeClr val="hlink"/>
                </a:solidFill>
                <a:hlinkClick r:id="rId3" action="ppaction://hlinksldjump"/>
              </a:rPr>
              <a:t>Steering system can steer the vehicle using all the four </a:t>
            </a:r>
            <a:r>
              <a:rPr lang="en-IN" sz="2800" u="sng" dirty="0" smtClean="0">
                <a:solidFill>
                  <a:schemeClr val="hlink"/>
                </a:solidFill>
                <a:hlinkClick r:id="rId3" action="ppaction://hlinksldjump"/>
              </a:rPr>
              <a:t>wheels </a:t>
            </a:r>
            <a:endParaRPr sz="2800" u="sng" dirty="0"/>
          </a:p>
          <a:p>
            <a:pPr marL="342900" lvl="0" indent="-342900" algn="l" rtl="0">
              <a:spcBef>
                <a:spcPts val="560"/>
              </a:spcBef>
              <a:spcAft>
                <a:spcPts val="0"/>
              </a:spcAft>
              <a:buClr>
                <a:schemeClr val="dk1"/>
              </a:buClr>
              <a:buSzPts val="2800"/>
              <a:buChar char="•"/>
            </a:pPr>
            <a:r>
              <a:rPr lang="en-IN" sz="2800" dirty="0"/>
              <a:t>Two modes of steering:- In-phase and Counter-phase</a:t>
            </a:r>
            <a:endParaRPr dirty="0"/>
          </a:p>
          <a:p>
            <a:pPr marL="342900" lvl="0" indent="-342900" algn="l" rtl="0">
              <a:spcBef>
                <a:spcPts val="560"/>
              </a:spcBef>
              <a:spcAft>
                <a:spcPts val="0"/>
              </a:spcAft>
              <a:buClr>
                <a:schemeClr val="dk1"/>
              </a:buClr>
              <a:buSzPts val="2800"/>
              <a:buChar char="•"/>
            </a:pPr>
            <a:r>
              <a:rPr lang="en-IN" sz="2800" dirty="0"/>
              <a:t>Also Includes </a:t>
            </a:r>
            <a:r>
              <a:rPr lang="en-IN" sz="2800" u="sng" dirty="0">
                <a:solidFill>
                  <a:schemeClr val="hlink"/>
                </a:solidFill>
                <a:hlinkClick r:id="rId4" action="ppaction://hlinksldjump"/>
              </a:rPr>
              <a:t>Zero Turn Steer</a:t>
            </a:r>
            <a:endParaRPr sz="2800" dirty="0"/>
          </a:p>
          <a:p>
            <a:pPr marL="342900" lvl="0" indent="-152400" algn="l" rtl="0">
              <a:spcBef>
                <a:spcPts val="600"/>
              </a:spcBef>
              <a:spcAft>
                <a:spcPts val="0"/>
              </a:spcAft>
              <a:buClr>
                <a:schemeClr val="dk1"/>
              </a:buClr>
              <a:buSzPts val="3000"/>
              <a:buNone/>
            </a:pPr>
            <a:endParaRPr sz="3000" dirty="0"/>
          </a:p>
        </p:txBody>
      </p:sp>
      <p:sp>
        <p:nvSpPr>
          <p:cNvPr id="112" name="Google Shape;11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113" name="Google Shape;11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Design and Development of Advanced Steering System for Low Speed Applications</a:t>
            </a:r>
            <a:endParaRPr dirty="0"/>
          </a:p>
        </p:txBody>
      </p:sp>
      <p:sp>
        <p:nvSpPr>
          <p:cNvPr id="114" name="Google Shape;11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4</a:t>
            </a:fld>
            <a:endParaRPr/>
          </a:p>
        </p:txBody>
      </p:sp>
      <p:pic>
        <p:nvPicPr>
          <p:cNvPr id="115" name="Google Shape;115;p15"/>
          <p:cNvPicPr preferRelativeResize="0"/>
          <p:nvPr/>
        </p:nvPicPr>
        <p:blipFill rotWithShape="1">
          <a:blip r:embed="rId5">
            <a:alphaModFix/>
          </a:blip>
          <a:srcRect/>
          <a:stretch/>
        </p:blipFill>
        <p:spPr>
          <a:xfrm>
            <a:off x="5148064" y="3650533"/>
            <a:ext cx="3736975" cy="2574290"/>
          </a:xfrm>
          <a:prstGeom prst="rect">
            <a:avLst/>
          </a:prstGeom>
          <a:ln>
            <a:noFill/>
          </a:ln>
          <a:effectLst>
            <a:outerShdw blurRad="292100" dist="139700" dir="2700000" algn="tl" rotWithShape="0">
              <a:srgbClr val="333333">
                <a:alpha val="65000"/>
              </a:srgbClr>
            </a:outerShdw>
          </a:effectLst>
        </p:spPr>
      </p:pic>
      <p:pic>
        <p:nvPicPr>
          <p:cNvPr id="116" name="Google Shape;116;p15"/>
          <p:cNvPicPr preferRelativeResize="0"/>
          <p:nvPr/>
        </p:nvPicPr>
        <p:blipFill rotWithShape="1">
          <a:blip r:embed="rId6">
            <a:alphaModFix/>
          </a:blip>
          <a:srcRect b="22581"/>
          <a:stretch/>
        </p:blipFill>
        <p:spPr>
          <a:xfrm>
            <a:off x="152399" y="4067016"/>
            <a:ext cx="4675217" cy="1521196"/>
          </a:xfrm>
          <a:prstGeom prst="rect">
            <a:avLst/>
          </a:prstGeom>
          <a:ln>
            <a:noFill/>
          </a:ln>
          <a:effectLst>
            <a:outerShdw blurRad="292100" dist="139700" dir="2700000" algn="tl" rotWithShape="0">
              <a:srgbClr val="333333">
                <a:alpha val="65000"/>
              </a:srgbClr>
            </a:outerShdw>
          </a:effectLst>
        </p:spPr>
      </p:pic>
      <p:pic>
        <p:nvPicPr>
          <p:cNvPr id="117" name="Google Shape;117;p15" descr="C:\Users\govin\Desktop\VIT-New-Logo.jpg"/>
          <p:cNvPicPr preferRelativeResize="0"/>
          <p:nvPr/>
        </p:nvPicPr>
        <p:blipFill rotWithShape="1">
          <a:blip r:embed="rId7">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31000"/>
          </a:schemeClr>
        </a:solidFill>
        <a:effectLst/>
      </p:bgPr>
    </p:bg>
    <p:spTree>
      <p:nvGrpSpPr>
        <p:cNvPr id="1" name="Shape 431"/>
        <p:cNvGrpSpPr/>
        <p:nvPr/>
      </p:nvGrpSpPr>
      <p:grpSpPr>
        <a:xfrm>
          <a:off x="0" y="0"/>
          <a:ext cx="0" cy="0"/>
          <a:chOff x="0" y="0"/>
          <a:chExt cx="0" cy="0"/>
        </a:xfrm>
      </p:grpSpPr>
      <p:sp>
        <p:nvSpPr>
          <p:cNvPr id="432" name="Google Shape;432;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a:solidFill>
                  <a:schemeClr val="hlink"/>
                </a:solidFill>
                <a:hlinkClick r:id="rId3" action="ppaction://hlinksldjump"/>
              </a:rPr>
              <a:t>Wheelchair Design</a:t>
            </a:r>
            <a:endParaRPr/>
          </a:p>
        </p:txBody>
      </p:sp>
      <p:sp>
        <p:nvSpPr>
          <p:cNvPr id="433" name="Google Shape;433;p45"/>
          <p:cNvSpPr txBox="1">
            <a:spLocks noGrp="1"/>
          </p:cNvSpPr>
          <p:nvPr>
            <p:ph type="body" idx="1"/>
          </p:nvPr>
        </p:nvSpPr>
        <p:spPr>
          <a:xfrm>
            <a:off x="457200" y="1196752"/>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600"/>
              <a:buChar char="•"/>
            </a:pPr>
            <a:r>
              <a:rPr lang="en-IN" sz="1600" dirty="0"/>
              <a:t>The battery is selected based on the requirement of wheelchair range of 15km. The battery is a 24V Li-ion pack with 11000mAh current capacity. </a:t>
            </a:r>
            <a:endParaRPr dirty="0"/>
          </a:p>
          <a:p>
            <a:pPr marL="342900" lvl="0" indent="-342900" algn="l" rtl="0">
              <a:spcBef>
                <a:spcPts val="320"/>
              </a:spcBef>
              <a:spcAft>
                <a:spcPts val="0"/>
              </a:spcAft>
              <a:buClr>
                <a:schemeClr val="dk1"/>
              </a:buClr>
              <a:buSzPts val="1600"/>
              <a:buChar char="•"/>
            </a:pPr>
            <a:r>
              <a:rPr lang="en-IN" sz="1600" dirty="0" smtClean="0"/>
              <a:t>Hub </a:t>
            </a:r>
            <a:r>
              <a:rPr lang="en-IN" sz="1600" dirty="0"/>
              <a:t>motors in the wheels which are used for propulsion. </a:t>
            </a:r>
            <a:endParaRPr sz="1600" dirty="0"/>
          </a:p>
          <a:p>
            <a:pPr marL="342900" lvl="0" indent="-342900" algn="l" rtl="0">
              <a:spcBef>
                <a:spcPts val="320"/>
              </a:spcBef>
              <a:spcAft>
                <a:spcPts val="0"/>
              </a:spcAft>
              <a:buClr>
                <a:schemeClr val="dk1"/>
              </a:buClr>
              <a:buSzPts val="1600"/>
              <a:buChar char="•"/>
            </a:pPr>
            <a:r>
              <a:rPr lang="en-IN" sz="1600" dirty="0"/>
              <a:t>4 Stepper motors steer the vehicle</a:t>
            </a:r>
            <a:endParaRPr dirty="0"/>
          </a:p>
          <a:p>
            <a:pPr marL="342900" lvl="0" indent="-342900" algn="l" rtl="0">
              <a:spcBef>
                <a:spcPts val="320"/>
              </a:spcBef>
              <a:spcAft>
                <a:spcPts val="0"/>
              </a:spcAft>
              <a:buClr>
                <a:schemeClr val="dk1"/>
              </a:buClr>
              <a:buSzPts val="1600"/>
              <a:buChar char="•"/>
            </a:pPr>
            <a:r>
              <a:rPr lang="en-IN" sz="1600" dirty="0" smtClean="0"/>
              <a:t>The </a:t>
            </a:r>
            <a:r>
              <a:rPr lang="en-IN" sz="1600" dirty="0"/>
              <a:t>prototype is also equipped with a battery pack that is mounted at the underside of the wheel chair</a:t>
            </a:r>
            <a:r>
              <a:rPr lang="en-IN" sz="1600" dirty="0" smtClean="0"/>
              <a:t>.</a:t>
            </a:r>
          </a:p>
          <a:p>
            <a:pPr marL="342900" lvl="0" indent="-342900" algn="l" rtl="0">
              <a:spcBef>
                <a:spcPts val="320"/>
              </a:spcBef>
              <a:spcAft>
                <a:spcPts val="0"/>
              </a:spcAft>
              <a:buClr>
                <a:schemeClr val="dk1"/>
              </a:buClr>
              <a:buSzPts val="1600"/>
              <a:buChar char="•"/>
            </a:pPr>
            <a:endParaRPr dirty="0"/>
          </a:p>
        </p:txBody>
      </p:sp>
      <p:sp>
        <p:nvSpPr>
          <p:cNvPr id="434" name="Google Shape;434;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435" name="Google Shape;435;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436" name="Google Shape;436;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40</a:t>
            </a:fld>
            <a:endParaRPr/>
          </a:p>
        </p:txBody>
      </p:sp>
      <p:pic>
        <p:nvPicPr>
          <p:cNvPr id="437" name="Google Shape;437;p45"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pic>
        <p:nvPicPr>
          <p:cNvPr id="8" name="Picture 7" descr="wheelchaior 1 labelled.jpg"/>
          <p:cNvPicPr>
            <a:picLocks noChangeAspect="1"/>
          </p:cNvPicPr>
          <p:nvPr/>
        </p:nvPicPr>
        <p:blipFill>
          <a:blip r:embed="rId5"/>
          <a:stretch>
            <a:fillRect/>
          </a:stretch>
        </p:blipFill>
        <p:spPr>
          <a:xfrm>
            <a:off x="413358" y="3017727"/>
            <a:ext cx="2438661" cy="2914781"/>
          </a:xfrm>
          <a:prstGeom prst="rect">
            <a:avLst/>
          </a:prstGeom>
        </p:spPr>
      </p:pic>
      <p:pic>
        <p:nvPicPr>
          <p:cNvPr id="9" name="Picture 8" descr="wheelchaior 4 labelled.jpg"/>
          <p:cNvPicPr>
            <a:picLocks noChangeAspect="1"/>
          </p:cNvPicPr>
          <p:nvPr/>
        </p:nvPicPr>
        <p:blipFill>
          <a:blip r:embed="rId6"/>
          <a:stretch>
            <a:fillRect/>
          </a:stretch>
        </p:blipFill>
        <p:spPr>
          <a:xfrm>
            <a:off x="3169085" y="3015980"/>
            <a:ext cx="2690029" cy="2972570"/>
          </a:xfrm>
          <a:prstGeom prst="rect">
            <a:avLst/>
          </a:prstGeom>
        </p:spPr>
      </p:pic>
      <p:pic>
        <p:nvPicPr>
          <p:cNvPr id="11" name="Picture 10" descr="wheelchaior 2 labelled.jpg"/>
          <p:cNvPicPr>
            <a:picLocks noChangeAspect="1"/>
          </p:cNvPicPr>
          <p:nvPr/>
        </p:nvPicPr>
        <p:blipFill>
          <a:blip r:embed="rId7"/>
          <a:stretch>
            <a:fillRect/>
          </a:stretch>
        </p:blipFill>
        <p:spPr>
          <a:xfrm>
            <a:off x="6282169" y="3056351"/>
            <a:ext cx="2488007" cy="297982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41</a:t>
            </a:fld>
            <a:endParaRPr lang="en-IN"/>
          </a:p>
        </p:txBody>
      </p:sp>
      <p:pic>
        <p:nvPicPr>
          <p:cNvPr id="7" name="Picture 6" descr="2WS vs 4WS.png"/>
          <p:cNvPicPr>
            <a:picLocks noChangeAspect="1"/>
          </p:cNvPicPr>
          <p:nvPr/>
        </p:nvPicPr>
        <p:blipFill>
          <a:blip r:embed="rId2"/>
          <a:stretch>
            <a:fillRect/>
          </a:stretch>
        </p:blipFill>
        <p:spPr>
          <a:xfrm>
            <a:off x="976873" y="1106139"/>
            <a:ext cx="7258405" cy="5140580"/>
          </a:xfrm>
          <a:prstGeom prst="rect">
            <a:avLst/>
          </a:prstGeom>
        </p:spPr>
      </p:pic>
      <p:pic>
        <p:nvPicPr>
          <p:cNvPr id="8" name="Google Shape;437;p45"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a:solidFill>
                  <a:schemeClr val="hlink"/>
                </a:solidFill>
                <a:hlinkClick r:id="rId3" action="ppaction://hlinksldjump"/>
              </a:rPr>
              <a:t>ANSYS Simulations</a:t>
            </a:r>
            <a:endParaRPr/>
          </a:p>
        </p:txBody>
      </p:sp>
      <p:sp>
        <p:nvSpPr>
          <p:cNvPr id="443" name="Google Shape;443;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444" name="Google Shape;444;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445" name="Google Shape;445;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42</a:t>
            </a:fld>
            <a:endParaRPr/>
          </a:p>
        </p:txBody>
      </p:sp>
      <p:sp>
        <p:nvSpPr>
          <p:cNvPr id="446" name="Google Shape;446;p46"/>
          <p:cNvSpPr txBox="1">
            <a:spLocks noGrp="1"/>
          </p:cNvSpPr>
          <p:nvPr>
            <p:ph type="body" idx="1"/>
          </p:nvPr>
        </p:nvSpPr>
        <p:spPr>
          <a:xfrm>
            <a:off x="323528" y="1403282"/>
            <a:ext cx="8229600" cy="13849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IN" sz="1200" b="0" i="0" u="none" strike="noStrike" cap="none" dirty="0">
                <a:solidFill>
                  <a:schemeClr val="dk1"/>
                </a:solidFill>
                <a:latin typeface="Times New Roman"/>
                <a:ea typeface="Times New Roman"/>
                <a:cs typeface="Times New Roman"/>
                <a:sym typeface="Times New Roman"/>
              </a:rPr>
              <a:t>Simulation was performed on ANSYS Workbench 16.2 under the static structural module. </a:t>
            </a:r>
            <a:endParaRPr lang="en-IN" sz="1200" b="0" i="0" u="none" strike="noStrike" cap="none" dirty="0" smtClean="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IN" sz="1200" b="0" i="0" u="none" strike="noStrike" cap="none" dirty="0" smtClean="0">
                <a:solidFill>
                  <a:schemeClr val="dk1"/>
                </a:solidFill>
                <a:latin typeface="Times New Roman"/>
                <a:ea typeface="Times New Roman"/>
                <a:cs typeface="Times New Roman"/>
                <a:sym typeface="Times New Roman"/>
              </a:rPr>
              <a:t>The </a:t>
            </a:r>
            <a:r>
              <a:rPr lang="en-IN" sz="1200" b="0" i="0" u="none" strike="noStrike" cap="none" dirty="0">
                <a:solidFill>
                  <a:schemeClr val="dk1"/>
                </a:solidFill>
                <a:latin typeface="Times New Roman"/>
                <a:ea typeface="Times New Roman"/>
                <a:cs typeface="Times New Roman"/>
                <a:sym typeface="Times New Roman"/>
              </a:rPr>
              <a:t>CAD for the frame was designed on SolidWorks 2016 and imported to ANSYS. The auto mesh feature was used to mesh the geometry. </a:t>
            </a:r>
            <a:endParaRPr lang="en-IN" sz="1200" b="0" i="0" u="none" strike="noStrike" cap="none" dirty="0" smtClean="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200"/>
              <a:buFont typeface="Times New Roman"/>
              <a:buNone/>
            </a:pPr>
            <a:r>
              <a:rPr lang="en-IN" sz="1200" b="0" i="0" u="none" strike="noStrike" cap="none" dirty="0" smtClean="0">
                <a:solidFill>
                  <a:schemeClr val="dk1"/>
                </a:solidFill>
                <a:latin typeface="Times New Roman"/>
                <a:ea typeface="Times New Roman"/>
                <a:cs typeface="Times New Roman"/>
                <a:sym typeface="Times New Roman"/>
              </a:rPr>
              <a:t>With </a:t>
            </a:r>
            <a:r>
              <a:rPr lang="en-IN" sz="1200" b="0" i="0" u="none" strike="noStrike" cap="none" dirty="0">
                <a:solidFill>
                  <a:schemeClr val="dk1"/>
                </a:solidFill>
                <a:latin typeface="Times New Roman"/>
                <a:ea typeface="Times New Roman"/>
                <a:cs typeface="Times New Roman"/>
                <a:sym typeface="Times New Roman"/>
              </a:rPr>
              <a:t>curvature relevance set to 50%, high smoothing, slow transition and span angle centre set to fine. A vertical load of 250 </a:t>
            </a:r>
            <a:r>
              <a:rPr lang="en-IN" sz="1200" b="0" i="0" u="none" strike="noStrike" cap="none" dirty="0" smtClean="0">
                <a:solidFill>
                  <a:schemeClr val="dk1"/>
                </a:solidFill>
                <a:latin typeface="Times New Roman"/>
                <a:ea typeface="Times New Roman"/>
                <a:cs typeface="Times New Roman"/>
                <a:sym typeface="Times New Roman"/>
              </a:rPr>
              <a:t>kg was estimated.</a:t>
            </a:r>
          </a:p>
          <a:p>
            <a:pPr marL="0" marR="0" lvl="0" indent="0" algn="l" rtl="0">
              <a:lnSpc>
                <a:spcPct val="100000"/>
              </a:lnSpc>
              <a:spcBef>
                <a:spcPts val="0"/>
              </a:spcBef>
              <a:spcAft>
                <a:spcPts val="0"/>
              </a:spcAft>
              <a:buClr>
                <a:schemeClr val="dk1"/>
              </a:buClr>
              <a:buSzPts val="1200"/>
              <a:buFont typeface="Times New Roman"/>
              <a:buNone/>
            </a:pPr>
            <a:r>
              <a:rPr lang="en-IN" sz="1200" b="0" i="0" u="none" strike="noStrike" cap="none" dirty="0" smtClean="0">
                <a:solidFill>
                  <a:schemeClr val="dk1"/>
                </a:solidFill>
                <a:latin typeface="Times New Roman"/>
                <a:ea typeface="Times New Roman"/>
                <a:cs typeface="Times New Roman"/>
                <a:sym typeface="Times New Roman"/>
              </a:rPr>
              <a:t>The </a:t>
            </a:r>
            <a:r>
              <a:rPr lang="en-IN" sz="1200" b="0" i="0" u="none" strike="noStrike" cap="none" dirty="0">
                <a:solidFill>
                  <a:schemeClr val="dk1"/>
                </a:solidFill>
                <a:latin typeface="Times New Roman"/>
                <a:ea typeface="Times New Roman"/>
                <a:cs typeface="Times New Roman"/>
                <a:sym typeface="Times New Roman"/>
              </a:rPr>
              <a:t>Results of the Simulation show that the frame has a healthy safety factor of 2.017 (generally &gt; 1.5 is deemed acceptable) under these extreme loading conditions. The maximum stress is safely below the yield stress. The simulation is shown in </a:t>
            </a:r>
            <a:r>
              <a:rPr lang="en-IN" sz="1200" b="0" i="0" u="none" strike="noStrike" cap="none" dirty="0">
                <a:solidFill>
                  <a:srgbClr val="000000"/>
                </a:solidFill>
                <a:latin typeface="Times New Roman"/>
                <a:ea typeface="Times New Roman"/>
                <a:cs typeface="Times New Roman"/>
                <a:sym typeface="Times New Roman"/>
              </a:rPr>
              <a:t>Figure 4.11</a:t>
            </a:r>
            <a:r>
              <a:rPr lang="en-IN" sz="800" b="0" i="0" u="none" strike="noStrike" cap="none" dirty="0">
                <a:solidFill>
                  <a:schemeClr val="dk1"/>
                </a:solidFill>
              </a:rPr>
              <a:t> </a:t>
            </a:r>
            <a:endParaRPr sz="1800" b="0" i="0" u="none" strike="noStrike" cap="none" dirty="0">
              <a:solidFill>
                <a:schemeClr val="dk1"/>
              </a:solidFill>
              <a:latin typeface="Arial"/>
              <a:ea typeface="Arial"/>
              <a:cs typeface="Arial"/>
              <a:sym typeface="Arial"/>
            </a:endParaRPr>
          </a:p>
        </p:txBody>
      </p:sp>
      <p:pic>
        <p:nvPicPr>
          <p:cNvPr id="447" name="Google Shape;447;p46" descr="WHEELCHAIR ANSYS.png"/>
          <p:cNvPicPr preferRelativeResize="0"/>
          <p:nvPr/>
        </p:nvPicPr>
        <p:blipFill rotWithShape="1">
          <a:blip r:embed="rId4">
            <a:alphaModFix/>
          </a:blip>
          <a:srcRect r="12419"/>
          <a:stretch/>
        </p:blipFill>
        <p:spPr>
          <a:xfrm>
            <a:off x="179512" y="2916064"/>
            <a:ext cx="4392488" cy="3177231"/>
          </a:xfrm>
          <a:prstGeom prst="rect">
            <a:avLst/>
          </a:prstGeom>
          <a:noFill/>
          <a:ln>
            <a:noFill/>
          </a:ln>
        </p:spPr>
      </p:pic>
      <p:pic>
        <p:nvPicPr>
          <p:cNvPr id="448" name="Google Shape;448;p46" descr="WHEELCHAIR ANSYS 2.png"/>
          <p:cNvPicPr preferRelativeResize="0"/>
          <p:nvPr/>
        </p:nvPicPr>
        <p:blipFill rotWithShape="1">
          <a:blip r:embed="rId5">
            <a:alphaModFix/>
          </a:blip>
          <a:srcRect r="19274"/>
          <a:stretch/>
        </p:blipFill>
        <p:spPr>
          <a:xfrm>
            <a:off x="4597646" y="2916064"/>
            <a:ext cx="4438850" cy="3177231"/>
          </a:xfrm>
          <a:prstGeom prst="rect">
            <a:avLst/>
          </a:prstGeom>
          <a:noFill/>
          <a:ln>
            <a:noFill/>
          </a:ln>
        </p:spPr>
      </p:pic>
      <p:pic>
        <p:nvPicPr>
          <p:cNvPr id="449" name="Google Shape;449;p46" descr="C:\Users\govin\Desktop\VIT-New-Logo.jpg"/>
          <p:cNvPicPr preferRelativeResize="0"/>
          <p:nvPr/>
        </p:nvPicPr>
        <p:blipFill rotWithShape="1">
          <a:blip r:embed="rId6">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31000"/>
          </a:schemeClr>
        </a:solidFill>
        <a:effectLst/>
      </p:bgPr>
    </p:bg>
    <p:spTree>
      <p:nvGrpSpPr>
        <p:cNvPr id="1" name="Shape 453"/>
        <p:cNvGrpSpPr/>
        <p:nvPr/>
      </p:nvGrpSpPr>
      <p:grpSpPr>
        <a:xfrm>
          <a:off x="0" y="0"/>
          <a:ext cx="0" cy="0"/>
          <a:chOff x="0" y="0"/>
          <a:chExt cx="0" cy="0"/>
        </a:xfrm>
      </p:grpSpPr>
      <p:sp>
        <p:nvSpPr>
          <p:cNvPr id="454" name="Google Shape;454;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a:solidFill>
                  <a:schemeClr val="hlink"/>
                </a:solidFill>
                <a:hlinkClick r:id="rId3" action="ppaction://hlinksldjump"/>
              </a:rPr>
              <a:t>Journal Publication</a:t>
            </a:r>
            <a:endParaRPr/>
          </a:p>
        </p:txBody>
      </p:sp>
      <p:sp>
        <p:nvSpPr>
          <p:cNvPr id="455" name="Google Shape;455;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456" name="Google Shape;456;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457" name="Google Shape;457;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43</a:t>
            </a:fld>
            <a:endParaRPr/>
          </a:p>
        </p:txBody>
      </p:sp>
      <p:pic>
        <p:nvPicPr>
          <p:cNvPr id="458" name="Google Shape;458;p47"/>
          <p:cNvPicPr preferRelativeResize="0">
            <a:picLocks noGrp="1"/>
          </p:cNvPicPr>
          <p:nvPr>
            <p:ph type="body" idx="1"/>
          </p:nvPr>
        </p:nvPicPr>
        <p:blipFill rotWithShape="1">
          <a:blip r:embed="rId4">
            <a:alphaModFix/>
          </a:blip>
          <a:srcRect l="29477" t="12594" r="44040" b="20211"/>
          <a:stretch/>
        </p:blipFill>
        <p:spPr>
          <a:xfrm>
            <a:off x="2699792" y="1196752"/>
            <a:ext cx="3457730" cy="4929411"/>
          </a:xfrm>
          <a:prstGeom prst="rect">
            <a:avLst/>
          </a:prstGeom>
          <a:noFill/>
          <a:ln>
            <a:noFill/>
          </a:ln>
        </p:spPr>
      </p:pic>
      <p:pic>
        <p:nvPicPr>
          <p:cNvPr id="459" name="Google Shape;459;p47" descr="C:\Users\govin\Desktop\VIT-New-Logo.jpg"/>
          <p:cNvPicPr preferRelativeResize="0"/>
          <p:nvPr/>
        </p:nvPicPr>
        <p:blipFill rotWithShape="1">
          <a:blip r:embed="rId5">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sz="3600" dirty="0"/>
              <a:t>References:</a:t>
            </a:r>
            <a:endParaRPr sz="3600" dirty="0"/>
          </a:p>
        </p:txBody>
      </p:sp>
      <p:sp>
        <p:nvSpPr>
          <p:cNvPr id="235" name="Google Shape;235;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720"/>
              <a:buChar char="•"/>
            </a:pPr>
            <a:r>
              <a:rPr lang="en-IN" sz="2400" dirty="0"/>
              <a:t>C. </a:t>
            </a:r>
            <a:r>
              <a:rPr lang="en-IN" sz="2400" dirty="0" err="1"/>
              <a:t>Johanson</a:t>
            </a:r>
            <a:r>
              <a:rPr lang="en-IN" sz="2400" dirty="0"/>
              <a:t>, Auto suspension and steering, 4</a:t>
            </a:r>
            <a:r>
              <a:rPr lang="en-IN" sz="2400" baseline="30000" dirty="0"/>
              <a:t>th</a:t>
            </a:r>
            <a:r>
              <a:rPr lang="en-IN" sz="2400" dirty="0"/>
              <a:t> edition, The </a:t>
            </a:r>
            <a:r>
              <a:rPr lang="en-IN" sz="2400" dirty="0" err="1"/>
              <a:t>Goodheart</a:t>
            </a:r>
            <a:r>
              <a:rPr lang="en-IN" sz="2400" dirty="0"/>
              <a:t> </a:t>
            </a:r>
            <a:r>
              <a:rPr lang="en-IN" sz="2400" dirty="0" err="1"/>
              <a:t>Willcox</a:t>
            </a:r>
            <a:r>
              <a:rPr lang="en-IN" sz="2400" dirty="0"/>
              <a:t> 2015</a:t>
            </a:r>
            <a:endParaRPr sz="2400" dirty="0"/>
          </a:p>
          <a:p>
            <a:pPr marL="342900" lvl="0" indent="-342900" algn="l" rtl="0">
              <a:lnSpc>
                <a:spcPct val="80000"/>
              </a:lnSpc>
              <a:spcBef>
                <a:spcPts val="544"/>
              </a:spcBef>
              <a:spcAft>
                <a:spcPts val="0"/>
              </a:spcAft>
              <a:buClr>
                <a:schemeClr val="dk1"/>
              </a:buClr>
              <a:buSzPts val="2720"/>
              <a:buChar char="•"/>
            </a:pPr>
            <a:r>
              <a:rPr lang="en-IN" sz="2400" dirty="0"/>
              <a:t>W.F. Milliken, Race Car Vehicle Dynamics, SAE International, 2003, 1995</a:t>
            </a:r>
            <a:endParaRPr sz="2400" dirty="0"/>
          </a:p>
          <a:p>
            <a:pPr marL="342900" lvl="0" indent="-342900" algn="l" rtl="0">
              <a:lnSpc>
                <a:spcPct val="80000"/>
              </a:lnSpc>
              <a:spcBef>
                <a:spcPts val="544"/>
              </a:spcBef>
              <a:spcAft>
                <a:spcPts val="0"/>
              </a:spcAft>
              <a:buClr>
                <a:schemeClr val="dk1"/>
              </a:buClr>
              <a:buSzPts val="2720"/>
              <a:buChar char="•"/>
            </a:pPr>
            <a:r>
              <a:rPr lang="en-IN" sz="2400" dirty="0"/>
              <a:t>W.H.O “Guidelines on the provision of manual wheelchairs in less resourced settings” WHO, Geneva, 2008</a:t>
            </a:r>
            <a:endParaRPr sz="2400" dirty="0"/>
          </a:p>
          <a:p>
            <a:pPr marL="342900" lvl="0" indent="-342900" algn="l" rtl="0">
              <a:lnSpc>
                <a:spcPct val="80000"/>
              </a:lnSpc>
              <a:spcBef>
                <a:spcPts val="544"/>
              </a:spcBef>
              <a:spcAft>
                <a:spcPts val="0"/>
              </a:spcAft>
              <a:buClr>
                <a:schemeClr val="dk1"/>
              </a:buClr>
              <a:buSzPts val="2720"/>
              <a:buChar char="•"/>
            </a:pPr>
            <a:r>
              <a:rPr lang="en-IN" sz="2400" dirty="0"/>
              <a:t>Nick, </a:t>
            </a:r>
            <a:r>
              <a:rPr lang="en-IN" sz="2400" u="sng" dirty="0">
                <a:solidFill>
                  <a:schemeClr val="hlink"/>
                </a:solidFill>
                <a:hlinkClick r:id="rId3"/>
              </a:rPr>
              <a:t>www.supercars.net</a:t>
            </a:r>
            <a:r>
              <a:rPr lang="en-IN" sz="2400" dirty="0"/>
              <a:t> 25 February 2016 [Online] [Accessed December 18]</a:t>
            </a:r>
            <a:endParaRPr sz="2400" dirty="0"/>
          </a:p>
          <a:p>
            <a:pPr marL="342900" lvl="0" indent="-342900" algn="l" rtl="0">
              <a:lnSpc>
                <a:spcPct val="80000"/>
              </a:lnSpc>
              <a:spcBef>
                <a:spcPts val="544"/>
              </a:spcBef>
              <a:spcAft>
                <a:spcPts val="0"/>
              </a:spcAft>
              <a:buClr>
                <a:schemeClr val="dk1"/>
              </a:buClr>
              <a:buSzPts val="2720"/>
              <a:buChar char="•"/>
            </a:pPr>
            <a:r>
              <a:rPr lang="en-IN" sz="2400" dirty="0"/>
              <a:t>P </a:t>
            </a:r>
            <a:r>
              <a:rPr lang="en-IN" sz="2400" dirty="0" err="1"/>
              <a:t>Amol</a:t>
            </a:r>
            <a:r>
              <a:rPr lang="en-IN" sz="2400" dirty="0"/>
              <a:t>, “Study of Four Wheel Steering Mechanism, “International Journal of Modern Engineering Research, vol.6, no.19, pp.31-34  2016</a:t>
            </a:r>
            <a:endParaRPr sz="2400" dirty="0"/>
          </a:p>
        </p:txBody>
      </p:sp>
      <p:sp>
        <p:nvSpPr>
          <p:cNvPr id="236" name="Google Shape;236;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37" name="Google Shape;237;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238" name="Google Shape;238;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44</a:t>
            </a:fld>
            <a:endParaRPr/>
          </a:p>
        </p:txBody>
      </p:sp>
      <p:pic>
        <p:nvPicPr>
          <p:cNvPr id="239" name="Google Shape;239;p26" descr="C:\Users\govin\Desktop\VIT-New-Logo.jpg"/>
          <p:cNvPicPr preferRelativeResize="0"/>
          <p:nvPr/>
        </p:nvPicPr>
        <p:blipFill rotWithShape="1">
          <a:blip r:embed="rId4">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135" name="Google Shape;13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136" name="Google Shape;13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5</a:t>
            </a:fld>
            <a:endParaRPr/>
          </a:p>
        </p:txBody>
      </p:sp>
      <p:sp>
        <p:nvSpPr>
          <p:cNvPr id="137" name="Google Shape;137;p17"/>
          <p:cNvSpPr txBox="1">
            <a:spLocks noGrp="1"/>
          </p:cNvSpPr>
          <p:nvPr>
            <p:ph type="body" idx="1"/>
          </p:nvPr>
        </p:nvSpPr>
        <p:spPr>
          <a:xfrm>
            <a:off x="502800" y="1444170"/>
            <a:ext cx="8229600" cy="482896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IN" sz="2400" dirty="0"/>
              <a:t>Wheelbase and Track width </a:t>
            </a:r>
            <a:r>
              <a:rPr lang="en-IN" sz="2400" dirty="0" smtClean="0"/>
              <a:t>derived from recommendations of the W.H.O handbook for wheelchair design.</a:t>
            </a:r>
            <a:endParaRPr sz="2400" dirty="0"/>
          </a:p>
        </p:txBody>
      </p:sp>
      <p:pic>
        <p:nvPicPr>
          <p:cNvPr id="138" name="Google Shape;138;p17" descr="underside prototype labelled.jpg"/>
          <p:cNvPicPr preferRelativeResize="0"/>
          <p:nvPr/>
        </p:nvPicPr>
        <p:blipFill rotWithShape="1">
          <a:blip r:embed="rId3">
            <a:alphaModFix/>
          </a:blip>
          <a:srcRect r="-21" b="915"/>
          <a:stretch/>
        </p:blipFill>
        <p:spPr>
          <a:xfrm>
            <a:off x="1397237" y="2380004"/>
            <a:ext cx="2984976" cy="3756015"/>
          </a:xfrm>
          <a:prstGeom prst="rect">
            <a:avLst/>
          </a:prstGeom>
          <a:noFill/>
          <a:ln>
            <a:noFill/>
          </a:ln>
        </p:spPr>
      </p:pic>
      <p:pic>
        <p:nvPicPr>
          <p:cNvPr id="139" name="Google Shape;139;p17" descr="C:\Users\govin\OneDrive\Project\Pictures\underside prototype named.jpg"/>
          <p:cNvPicPr preferRelativeResize="0"/>
          <p:nvPr/>
        </p:nvPicPr>
        <p:blipFill rotWithShape="1">
          <a:blip r:embed="rId4">
            <a:alphaModFix/>
          </a:blip>
          <a:srcRect/>
          <a:stretch/>
        </p:blipFill>
        <p:spPr>
          <a:xfrm>
            <a:off x="4594800" y="2401369"/>
            <a:ext cx="3100688" cy="3798292"/>
          </a:xfrm>
          <a:prstGeom prst="rect">
            <a:avLst/>
          </a:prstGeom>
          <a:noFill/>
          <a:ln>
            <a:noFill/>
          </a:ln>
        </p:spPr>
      </p:pic>
      <p:sp>
        <p:nvSpPr>
          <p:cNvPr id="140" name="Google Shape;140;p17"/>
          <p:cNvSpPr txBox="1"/>
          <p:nvPr/>
        </p:nvSpPr>
        <p:spPr>
          <a:xfrm>
            <a:off x="122305" y="3291751"/>
            <a:ext cx="1245854" cy="369332"/>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solidFill>
                  <a:schemeClr val="dk1"/>
                </a:solidFill>
                <a:latin typeface="Calibri"/>
                <a:ea typeface="Calibri"/>
                <a:cs typeface="Calibri"/>
                <a:sym typeface="Calibri"/>
              </a:rPr>
              <a:t>CAD Model</a:t>
            </a:r>
            <a:endParaRPr sz="1800" dirty="0">
              <a:solidFill>
                <a:schemeClr val="dk1"/>
              </a:solidFill>
              <a:latin typeface="Calibri"/>
              <a:ea typeface="Calibri"/>
              <a:cs typeface="Calibri"/>
              <a:sym typeface="Calibri"/>
            </a:endParaRPr>
          </a:p>
        </p:txBody>
      </p:sp>
      <p:sp>
        <p:nvSpPr>
          <p:cNvPr id="141" name="Google Shape;141;p17"/>
          <p:cNvSpPr txBox="1"/>
          <p:nvPr/>
        </p:nvSpPr>
        <p:spPr>
          <a:xfrm>
            <a:off x="7828478" y="3182866"/>
            <a:ext cx="1152128" cy="646331"/>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solidFill>
                  <a:schemeClr val="dk1"/>
                </a:solidFill>
                <a:latin typeface="Calibri"/>
                <a:ea typeface="Calibri"/>
                <a:cs typeface="Calibri"/>
                <a:sym typeface="Calibri"/>
              </a:rPr>
              <a:t>Actual Prototype</a:t>
            </a:r>
            <a:endParaRPr sz="1800" dirty="0">
              <a:solidFill>
                <a:schemeClr val="dk1"/>
              </a:solidFill>
              <a:latin typeface="Calibri"/>
              <a:ea typeface="Calibri"/>
              <a:cs typeface="Calibri"/>
              <a:sym typeface="Calibri"/>
            </a:endParaRPr>
          </a:p>
        </p:txBody>
      </p:sp>
      <p:pic>
        <p:nvPicPr>
          <p:cNvPr id="142" name="Google Shape;142;p17" descr="C:\Users\govin\Desktop\VIT-New-Logo.jpg"/>
          <p:cNvPicPr preferRelativeResize="0"/>
          <p:nvPr/>
        </p:nvPicPr>
        <p:blipFill rotWithShape="1">
          <a:blip r:embed="rId5">
            <a:alphaModFix/>
          </a:blip>
          <a:srcRect/>
          <a:stretch/>
        </p:blipFill>
        <p:spPr>
          <a:xfrm>
            <a:off x="0" y="0"/>
            <a:ext cx="2483768" cy="864096"/>
          </a:xfrm>
          <a:prstGeom prst="rect">
            <a:avLst/>
          </a:prstGeom>
          <a:noFill/>
          <a:ln>
            <a:noFill/>
          </a:ln>
        </p:spPr>
      </p:pic>
      <p:sp>
        <p:nvSpPr>
          <p:cNvPr id="143" name="Google Shape;143;p17"/>
          <p:cNvSpPr txBox="1">
            <a:spLocks noGrp="1"/>
          </p:cNvSpPr>
          <p:nvPr>
            <p:ph type="title"/>
          </p:nvPr>
        </p:nvSpPr>
        <p:spPr>
          <a:xfrm>
            <a:off x="502800" y="994548"/>
            <a:ext cx="8229600" cy="67267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IN" sz="3600" dirty="0"/>
              <a:t>Design and Development of Prototype</a:t>
            </a:r>
            <a:br>
              <a:rPr lang="en-IN" sz="3600" dirty="0"/>
            </a:br>
            <a:endParaRPr sz="3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490802" y="44461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Calibri"/>
              <a:buNone/>
            </a:pPr>
            <a:r>
              <a:rPr lang="en-IN" sz="3600" dirty="0" smtClean="0"/>
              <a:t>Mechanical Design </a:t>
            </a:r>
            <a:r>
              <a:rPr lang="en-IN" sz="3600" dirty="0"/>
              <a:t>and </a:t>
            </a:r>
            <a:r>
              <a:rPr lang="en-IN" sz="3600" dirty="0" smtClean="0"/>
              <a:t/>
            </a:r>
            <a:br>
              <a:rPr lang="en-IN" sz="3600" dirty="0" smtClean="0"/>
            </a:br>
            <a:r>
              <a:rPr lang="en-IN" sz="3600" dirty="0" smtClean="0"/>
              <a:t>Development </a:t>
            </a:r>
            <a:r>
              <a:rPr lang="en-IN" sz="3600" dirty="0"/>
              <a:t>of Prototype</a:t>
            </a:r>
            <a:endParaRPr dirty="0"/>
          </a:p>
        </p:txBody>
      </p:sp>
      <p:sp>
        <p:nvSpPr>
          <p:cNvPr id="149" name="Google Shape;14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150" name="Google Shape;15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151" name="Google Shape;15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6</a:t>
            </a:fld>
            <a:endParaRPr/>
          </a:p>
        </p:txBody>
      </p:sp>
      <p:sp>
        <p:nvSpPr>
          <p:cNvPr id="152" name="Google Shape;152;p18"/>
          <p:cNvSpPr txBox="1">
            <a:spLocks noGrp="1"/>
          </p:cNvSpPr>
          <p:nvPr>
            <p:ph type="body" idx="1"/>
          </p:nvPr>
        </p:nvSpPr>
        <p:spPr>
          <a:xfrm>
            <a:off x="457200" y="1600200"/>
            <a:ext cx="4186808"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960"/>
              <a:buChar char="•"/>
            </a:pPr>
            <a:r>
              <a:rPr lang="en-IN" sz="2400" dirty="0"/>
              <a:t>Stages of Design:-</a:t>
            </a:r>
            <a:endParaRPr sz="2400" dirty="0"/>
          </a:p>
          <a:p>
            <a:pPr marL="742950" lvl="1" indent="-285750" algn="l" rtl="0">
              <a:spcBef>
                <a:spcPts val="518"/>
              </a:spcBef>
              <a:spcAft>
                <a:spcPts val="0"/>
              </a:spcAft>
              <a:buClr>
                <a:schemeClr val="dk1"/>
              </a:buClr>
              <a:buSzPts val="2590"/>
              <a:buChar char="–"/>
            </a:pPr>
            <a:r>
              <a:rPr lang="en-IN" sz="2400" u="sng" dirty="0">
                <a:solidFill>
                  <a:schemeClr val="hlink"/>
                </a:solidFill>
                <a:hlinkClick r:id="rId3" action="ppaction://hlinksldjump"/>
              </a:rPr>
              <a:t>Geometry</a:t>
            </a:r>
            <a:r>
              <a:rPr lang="en-IN" sz="2400" dirty="0"/>
              <a:t> is decided</a:t>
            </a:r>
            <a:endParaRPr sz="2400" dirty="0"/>
          </a:p>
          <a:p>
            <a:pPr marL="742950" lvl="1" indent="-285750" algn="l" rtl="0">
              <a:spcBef>
                <a:spcPts val="518"/>
              </a:spcBef>
              <a:spcAft>
                <a:spcPts val="0"/>
              </a:spcAft>
              <a:buClr>
                <a:schemeClr val="dk1"/>
              </a:buClr>
              <a:buSzPts val="2590"/>
              <a:buChar char="–"/>
            </a:pPr>
            <a:r>
              <a:rPr lang="en-IN" sz="2400" u="sng" dirty="0">
                <a:solidFill>
                  <a:schemeClr val="hlink"/>
                </a:solidFill>
                <a:hlinkClick r:id="rId4" action="ppaction://hlinksldjump"/>
              </a:rPr>
              <a:t>CAD model </a:t>
            </a:r>
            <a:r>
              <a:rPr lang="en-IN" sz="2400" dirty="0"/>
              <a:t>is made according to the parts available</a:t>
            </a:r>
            <a:endParaRPr sz="2400" dirty="0"/>
          </a:p>
          <a:p>
            <a:pPr marL="742950" lvl="1" indent="-285750" algn="l" rtl="0">
              <a:spcBef>
                <a:spcPts val="518"/>
              </a:spcBef>
              <a:spcAft>
                <a:spcPts val="0"/>
              </a:spcAft>
              <a:buClr>
                <a:schemeClr val="dk1"/>
              </a:buClr>
              <a:buSzPts val="2590"/>
              <a:buChar char="–"/>
            </a:pPr>
            <a:r>
              <a:rPr lang="en-IN" sz="2400" dirty="0"/>
              <a:t>CAD model is checked for interference of parts and other discrepancies</a:t>
            </a:r>
            <a:endParaRPr sz="2400" dirty="0"/>
          </a:p>
          <a:p>
            <a:pPr marL="742950" lvl="1" indent="-285750" algn="l" rtl="0">
              <a:spcBef>
                <a:spcPts val="518"/>
              </a:spcBef>
              <a:spcAft>
                <a:spcPts val="0"/>
              </a:spcAft>
              <a:buClr>
                <a:schemeClr val="dk1"/>
              </a:buClr>
              <a:buSzPts val="2590"/>
              <a:buChar char="–"/>
            </a:pPr>
            <a:r>
              <a:rPr lang="en-IN" sz="2400" dirty="0"/>
              <a:t>Manufacturing of model is carried </a:t>
            </a:r>
            <a:r>
              <a:rPr lang="en-IN" sz="2400" dirty="0" smtClean="0"/>
              <a:t>out</a:t>
            </a:r>
          </a:p>
          <a:p>
            <a:pPr marL="742950" lvl="1" indent="-285750" algn="l" rtl="0">
              <a:spcBef>
                <a:spcPts val="518"/>
              </a:spcBef>
              <a:spcAft>
                <a:spcPts val="0"/>
              </a:spcAft>
              <a:buClr>
                <a:schemeClr val="dk1"/>
              </a:buClr>
              <a:buSzPts val="2590"/>
              <a:buChar char="–"/>
            </a:pPr>
            <a:r>
              <a:rPr lang="en-IN" sz="2400" dirty="0" smtClean="0"/>
              <a:t>Multiple </a:t>
            </a:r>
            <a:r>
              <a:rPr lang="en-IN" sz="2400" dirty="0" smtClean="0">
                <a:hlinkClick r:id="rId5" action="ppaction://hlinksldjump"/>
              </a:rPr>
              <a:t>iterations </a:t>
            </a:r>
            <a:r>
              <a:rPr lang="en-IN" sz="2400" dirty="0" smtClean="0"/>
              <a:t>were carried out</a:t>
            </a:r>
            <a:endParaRPr sz="2400" dirty="0"/>
          </a:p>
          <a:p>
            <a:pPr marL="342900" lvl="0" indent="-154940" algn="l" rtl="0">
              <a:spcBef>
                <a:spcPts val="592"/>
              </a:spcBef>
              <a:spcAft>
                <a:spcPts val="0"/>
              </a:spcAft>
              <a:buClr>
                <a:schemeClr val="dk1"/>
              </a:buClr>
              <a:buSzPts val="2960"/>
              <a:buNone/>
            </a:pPr>
            <a:endParaRPr sz="2400" dirty="0"/>
          </a:p>
        </p:txBody>
      </p:sp>
      <p:pic>
        <p:nvPicPr>
          <p:cNvPr id="153" name="Google Shape;153;p18" descr="collage top view rear prototype.png"/>
          <p:cNvPicPr preferRelativeResize="0"/>
          <p:nvPr/>
        </p:nvPicPr>
        <p:blipFill rotWithShape="1">
          <a:blip r:embed="rId6">
            <a:alphaModFix/>
          </a:blip>
          <a:srcRect/>
          <a:stretch/>
        </p:blipFill>
        <p:spPr>
          <a:xfrm>
            <a:off x="4860032" y="1754479"/>
            <a:ext cx="3734072" cy="3120019"/>
          </a:xfrm>
          <a:prstGeom prst="rect">
            <a:avLst/>
          </a:prstGeom>
          <a:noFill/>
          <a:ln>
            <a:noFill/>
          </a:ln>
        </p:spPr>
      </p:pic>
      <p:sp>
        <p:nvSpPr>
          <p:cNvPr id="154" name="Google Shape;154;p18"/>
          <p:cNvSpPr txBox="1"/>
          <p:nvPr/>
        </p:nvSpPr>
        <p:spPr>
          <a:xfrm>
            <a:off x="4860032" y="5013176"/>
            <a:ext cx="38884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i="1">
                <a:solidFill>
                  <a:schemeClr val="dk1"/>
                </a:solidFill>
                <a:latin typeface="Calibri"/>
                <a:ea typeface="Calibri"/>
                <a:cs typeface="Calibri"/>
                <a:sym typeface="Calibri"/>
              </a:rPr>
              <a:t>Actual Prototype VS CAD Model</a:t>
            </a:r>
            <a:endParaRPr sz="1800" i="1">
              <a:solidFill>
                <a:schemeClr val="dk1"/>
              </a:solidFill>
              <a:latin typeface="Calibri"/>
              <a:ea typeface="Calibri"/>
              <a:cs typeface="Calibri"/>
              <a:sym typeface="Calibri"/>
            </a:endParaRPr>
          </a:p>
        </p:txBody>
      </p:sp>
      <p:pic>
        <p:nvPicPr>
          <p:cNvPr id="155" name="Google Shape;155;p18" descr="C:\Users\govin\Desktop\VIT-New-Logo.jpg"/>
          <p:cNvPicPr preferRelativeResize="0"/>
          <p:nvPr/>
        </p:nvPicPr>
        <p:blipFill rotWithShape="1">
          <a:blip r:embed="rId7">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xfrm>
            <a:off x="323528" y="481013"/>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u="sng">
                <a:solidFill>
                  <a:schemeClr val="hlink"/>
                </a:solidFill>
                <a:hlinkClick r:id="rId3" action="ppaction://hlinksldjump"/>
              </a:rPr>
              <a:t>Steering geometry</a:t>
            </a:r>
            <a:endParaRPr/>
          </a:p>
        </p:txBody>
      </p:sp>
      <p:sp>
        <p:nvSpPr>
          <p:cNvPr id="274" name="Google Shape;274;p30"/>
          <p:cNvSpPr txBox="1">
            <a:spLocks noGrp="1"/>
          </p:cNvSpPr>
          <p:nvPr>
            <p:ph type="body" idx="1"/>
          </p:nvPr>
        </p:nvSpPr>
        <p:spPr>
          <a:xfrm>
            <a:off x="425824" y="1692195"/>
            <a:ext cx="3250704"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850"/>
              <a:buChar char="•"/>
            </a:pPr>
            <a:r>
              <a:rPr lang="en-IN" sz="1850" dirty="0"/>
              <a:t>The input variables were:</a:t>
            </a:r>
            <a:endParaRPr dirty="0"/>
          </a:p>
          <a:p>
            <a:pPr marL="742950" lvl="1" indent="-285750" algn="l" rtl="0">
              <a:spcBef>
                <a:spcPts val="333"/>
              </a:spcBef>
              <a:spcAft>
                <a:spcPts val="0"/>
              </a:spcAft>
              <a:buClr>
                <a:schemeClr val="dk1"/>
              </a:buClr>
              <a:buSzPts val="1665"/>
              <a:buChar char="–"/>
            </a:pPr>
            <a:r>
              <a:rPr lang="en-IN" sz="1665" dirty="0"/>
              <a:t>Rack length</a:t>
            </a:r>
            <a:endParaRPr dirty="0"/>
          </a:p>
          <a:p>
            <a:pPr marL="742950" lvl="1" indent="-285750" algn="l" rtl="0">
              <a:spcBef>
                <a:spcPts val="333"/>
              </a:spcBef>
              <a:spcAft>
                <a:spcPts val="0"/>
              </a:spcAft>
              <a:buClr>
                <a:schemeClr val="dk1"/>
              </a:buClr>
              <a:buSzPts val="1665"/>
              <a:buChar char="–"/>
            </a:pPr>
            <a:r>
              <a:rPr lang="en-IN" sz="1665" dirty="0"/>
              <a:t>Tie rod length</a:t>
            </a:r>
            <a:endParaRPr dirty="0"/>
          </a:p>
          <a:p>
            <a:pPr marL="742950" lvl="1" indent="-285750" algn="l" rtl="0">
              <a:spcBef>
                <a:spcPts val="333"/>
              </a:spcBef>
              <a:spcAft>
                <a:spcPts val="0"/>
              </a:spcAft>
              <a:buClr>
                <a:schemeClr val="dk1"/>
              </a:buClr>
              <a:buSzPts val="1665"/>
              <a:buChar char="–"/>
            </a:pPr>
            <a:r>
              <a:rPr lang="en-IN" sz="1665" dirty="0"/>
              <a:t>Distance and position of tie rod at the wheel end relative to wheel pivot points</a:t>
            </a:r>
            <a:endParaRPr dirty="0"/>
          </a:p>
          <a:p>
            <a:pPr marL="342900" lvl="0" indent="-342900" algn="l" rtl="0">
              <a:spcBef>
                <a:spcPts val="370"/>
              </a:spcBef>
              <a:spcAft>
                <a:spcPts val="0"/>
              </a:spcAft>
              <a:buClr>
                <a:schemeClr val="dk1"/>
              </a:buClr>
              <a:buSzPts val="1850"/>
              <a:buChar char="•"/>
            </a:pPr>
            <a:r>
              <a:rPr lang="en-IN" sz="1850" dirty="0"/>
              <a:t>Geometric iterations were tested using </a:t>
            </a:r>
            <a:r>
              <a:rPr lang="en-IN" sz="1850" dirty="0" smtClean="0"/>
              <a:t>SolidWorks, the </a:t>
            </a:r>
            <a:r>
              <a:rPr lang="en-IN" sz="1850" dirty="0"/>
              <a:t>following trends with respect to input variables was established while the other variables are kept constant</a:t>
            </a:r>
            <a:endParaRPr dirty="0"/>
          </a:p>
          <a:p>
            <a:pPr marL="0" lvl="0" indent="0" algn="l" rtl="0">
              <a:spcBef>
                <a:spcPts val="592"/>
              </a:spcBef>
              <a:spcAft>
                <a:spcPts val="0"/>
              </a:spcAft>
              <a:buClr>
                <a:schemeClr val="dk1"/>
              </a:buClr>
              <a:buSzPts val="2960"/>
              <a:buNone/>
            </a:pPr>
            <a:endParaRPr sz="2960" dirty="0"/>
          </a:p>
        </p:txBody>
      </p:sp>
      <p:sp>
        <p:nvSpPr>
          <p:cNvPr id="275" name="Google Shape;27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276" name="Google Shape;27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Design and Development of Advanced Steering System for Low Speed Applications</a:t>
            </a:r>
            <a:endParaRPr/>
          </a:p>
        </p:txBody>
      </p:sp>
      <p:sp>
        <p:nvSpPr>
          <p:cNvPr id="277" name="Google Shape;27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7</a:t>
            </a:fld>
            <a:endParaRPr/>
          </a:p>
        </p:txBody>
      </p:sp>
      <p:graphicFrame>
        <p:nvGraphicFramePr>
          <p:cNvPr id="278" name="Google Shape;278;p30"/>
          <p:cNvGraphicFramePr/>
          <p:nvPr/>
        </p:nvGraphicFramePr>
        <p:xfrm>
          <a:off x="3793765" y="4525502"/>
          <a:ext cx="4926125" cy="1762680"/>
        </p:xfrm>
        <a:graphic>
          <a:graphicData uri="http://schemas.openxmlformats.org/drawingml/2006/table">
            <a:tbl>
              <a:tblPr firstRow="1" firstCol="1" bandRow="1">
                <a:noFill/>
                <a:tableStyleId>{892DFCF4-FD80-48A8-BDC7-9F593B31B45D}</a:tableStyleId>
              </a:tblPr>
              <a:tblGrid>
                <a:gridCol w="1901775">
                  <a:extLst>
                    <a:ext uri="{9D8B030D-6E8A-4147-A177-3AD203B41FA5}">
                      <a16:colId xmlns="" xmlns:a16="http://schemas.microsoft.com/office/drawing/2014/main" val="20000"/>
                    </a:ext>
                  </a:extLst>
                </a:gridCol>
                <a:gridCol w="792100">
                  <a:extLst>
                    <a:ext uri="{9D8B030D-6E8A-4147-A177-3AD203B41FA5}">
                      <a16:colId xmlns="" xmlns:a16="http://schemas.microsoft.com/office/drawing/2014/main" val="20001"/>
                    </a:ext>
                  </a:extLst>
                </a:gridCol>
                <a:gridCol w="1152125">
                  <a:extLst>
                    <a:ext uri="{9D8B030D-6E8A-4147-A177-3AD203B41FA5}">
                      <a16:colId xmlns="" xmlns:a16="http://schemas.microsoft.com/office/drawing/2014/main" val="20002"/>
                    </a:ext>
                  </a:extLst>
                </a:gridCol>
                <a:gridCol w="1080125">
                  <a:extLst>
                    <a:ext uri="{9D8B030D-6E8A-4147-A177-3AD203B41FA5}">
                      <a16:colId xmlns="" xmlns:a16="http://schemas.microsoft.com/office/drawing/2014/main" val="20003"/>
                    </a:ext>
                  </a:extLst>
                </a:gridCol>
              </a:tblGrid>
              <a:tr h="414025">
                <a:tc>
                  <a:txBody>
                    <a:bodyPr/>
                    <a:lstStyle/>
                    <a:p>
                      <a:pPr marL="0" marR="0" lvl="0" indent="0" algn="ctr" rtl="0">
                        <a:lnSpc>
                          <a:spcPct val="150000"/>
                        </a:lnSpc>
                        <a:spcBef>
                          <a:spcPts val="0"/>
                        </a:spcBef>
                        <a:spcAft>
                          <a:spcPts val="0"/>
                        </a:spcAft>
                        <a:buNone/>
                      </a:pPr>
                      <a:r>
                        <a:rPr lang="en-IN" sz="1200" b="1" u="none" strike="noStrike" cap="none" dirty="0">
                          <a:solidFill>
                            <a:schemeClr val="tx1"/>
                          </a:solidFill>
                        </a:rPr>
                        <a:t>change in (*)</a:t>
                      </a:r>
                      <a:endParaRPr sz="1200" b="1"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1" u="none" strike="noStrike" cap="none" dirty="0">
                          <a:solidFill>
                            <a:schemeClr val="tx1"/>
                          </a:solidFill>
                        </a:rPr>
                        <a:t>Max Toe in</a:t>
                      </a:r>
                      <a:endParaRPr sz="1200" b="1"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1" u="none" strike="noStrike" cap="none">
                          <a:solidFill>
                            <a:schemeClr val="tx1"/>
                          </a:solidFill>
                        </a:rPr>
                        <a:t>4WS Ackerman Compliance</a:t>
                      </a:r>
                      <a:endParaRPr sz="1200" b="1" u="none" strike="noStrike" cap="none">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1" u="none" strike="noStrike" cap="none" dirty="0">
                          <a:solidFill>
                            <a:schemeClr val="tx1"/>
                          </a:solidFill>
                        </a:rPr>
                        <a:t>Straight Ahead Condition</a:t>
                      </a:r>
                      <a:endParaRPr sz="1200" b="1"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extLst>
                  <a:ext uri="{0D108BD9-81ED-4DB2-BD59-A6C34878D82A}">
                    <a16:rowId xmlns="" xmlns:a16="http://schemas.microsoft.com/office/drawing/2014/main" val="10000"/>
                  </a:ext>
                </a:extLst>
              </a:tr>
              <a:tr h="316775">
                <a:tc>
                  <a:txBody>
                    <a:bodyPr/>
                    <a:lstStyle/>
                    <a:p>
                      <a:pPr marL="0" marR="0" lvl="0" indent="0" algn="ctr" rtl="0">
                        <a:lnSpc>
                          <a:spcPct val="150000"/>
                        </a:lnSpc>
                        <a:spcBef>
                          <a:spcPts val="0"/>
                        </a:spcBef>
                        <a:spcAft>
                          <a:spcPts val="0"/>
                        </a:spcAft>
                        <a:buNone/>
                      </a:pPr>
                      <a:r>
                        <a:rPr lang="en-IN" sz="1200" b="0" u="none" strike="noStrike" cap="none">
                          <a:solidFill>
                            <a:schemeClr val="tx1"/>
                          </a:solidFill>
                        </a:rPr>
                        <a:t>Rack length</a:t>
                      </a:r>
                      <a:endParaRPr sz="1200" b="0" u="none" strike="noStrike" cap="none">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dirty="0">
                          <a:solidFill>
                            <a:schemeClr val="tx1"/>
                          </a:solidFill>
                        </a:rPr>
                        <a:t>Decreases</a:t>
                      </a:r>
                      <a:endParaRPr sz="1200" b="0"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dirty="0">
                          <a:solidFill>
                            <a:schemeClr val="tx1"/>
                          </a:solidFill>
                        </a:rPr>
                        <a:t>Increases</a:t>
                      </a:r>
                      <a:endParaRPr sz="1200" b="0"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a:solidFill>
                            <a:schemeClr val="tx1"/>
                          </a:solidFill>
                        </a:rPr>
                        <a:t>Toed in</a:t>
                      </a:r>
                      <a:endParaRPr sz="1200" b="0" u="none" strike="noStrike" cap="none">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extLst>
                  <a:ext uri="{0D108BD9-81ED-4DB2-BD59-A6C34878D82A}">
                    <a16:rowId xmlns="" xmlns:a16="http://schemas.microsoft.com/office/drawing/2014/main" val="10001"/>
                  </a:ext>
                </a:extLst>
              </a:tr>
              <a:tr h="259725">
                <a:tc>
                  <a:txBody>
                    <a:bodyPr/>
                    <a:lstStyle/>
                    <a:p>
                      <a:pPr marL="0" marR="0" lvl="0" indent="0" algn="ctr" rtl="0">
                        <a:lnSpc>
                          <a:spcPct val="150000"/>
                        </a:lnSpc>
                        <a:spcBef>
                          <a:spcPts val="0"/>
                        </a:spcBef>
                        <a:spcAft>
                          <a:spcPts val="0"/>
                        </a:spcAft>
                        <a:buNone/>
                      </a:pPr>
                      <a:r>
                        <a:rPr lang="en-IN" sz="1200" b="0" u="none" strike="noStrike" cap="none">
                          <a:solidFill>
                            <a:schemeClr val="tx1"/>
                          </a:solidFill>
                        </a:rPr>
                        <a:t>Tie rod length</a:t>
                      </a:r>
                      <a:endParaRPr sz="1200" b="0" u="none" strike="noStrike" cap="none">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dirty="0">
                          <a:solidFill>
                            <a:schemeClr val="tx1"/>
                          </a:solidFill>
                        </a:rPr>
                        <a:t>Increases</a:t>
                      </a:r>
                      <a:endParaRPr sz="1200" b="0"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dirty="0">
                          <a:solidFill>
                            <a:schemeClr val="tx1"/>
                          </a:solidFill>
                        </a:rPr>
                        <a:t>Decreases</a:t>
                      </a:r>
                      <a:endParaRPr sz="1200" b="0"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dirty="0">
                          <a:solidFill>
                            <a:schemeClr val="tx1"/>
                          </a:solidFill>
                        </a:rPr>
                        <a:t>Toed in</a:t>
                      </a:r>
                      <a:endParaRPr sz="1200" b="0"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extLst>
                  <a:ext uri="{0D108BD9-81ED-4DB2-BD59-A6C34878D82A}">
                    <a16:rowId xmlns="" xmlns:a16="http://schemas.microsoft.com/office/drawing/2014/main" val="10002"/>
                  </a:ext>
                </a:extLst>
              </a:tr>
              <a:tr h="264150">
                <a:tc>
                  <a:txBody>
                    <a:bodyPr/>
                    <a:lstStyle/>
                    <a:p>
                      <a:pPr marL="0" marR="0" lvl="0" indent="0" algn="ctr" rtl="0">
                        <a:lnSpc>
                          <a:spcPct val="150000"/>
                        </a:lnSpc>
                        <a:spcBef>
                          <a:spcPts val="0"/>
                        </a:spcBef>
                        <a:spcAft>
                          <a:spcPts val="0"/>
                        </a:spcAft>
                        <a:buNone/>
                      </a:pPr>
                      <a:r>
                        <a:rPr lang="en-IN" sz="1200" b="0" u="none" strike="noStrike" cap="none">
                          <a:solidFill>
                            <a:schemeClr val="tx1"/>
                          </a:solidFill>
                        </a:rPr>
                        <a:t>Distance from pivot point</a:t>
                      </a:r>
                      <a:endParaRPr sz="1200" b="0" u="none" strike="noStrike" cap="none">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dirty="0">
                          <a:solidFill>
                            <a:schemeClr val="tx1"/>
                          </a:solidFill>
                        </a:rPr>
                        <a:t>Increases</a:t>
                      </a:r>
                      <a:endParaRPr sz="1200" b="0"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a:solidFill>
                            <a:schemeClr val="tx1"/>
                          </a:solidFill>
                        </a:rPr>
                        <a:t>Decreases</a:t>
                      </a:r>
                      <a:endParaRPr sz="1200" b="0" u="none" strike="noStrike" cap="none">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dirty="0">
                          <a:solidFill>
                            <a:schemeClr val="tx1"/>
                          </a:solidFill>
                        </a:rPr>
                        <a:t>Toed in</a:t>
                      </a:r>
                      <a:endParaRPr sz="1200" b="0"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extLst>
                  <a:ext uri="{0D108BD9-81ED-4DB2-BD59-A6C34878D82A}">
                    <a16:rowId xmlns="" xmlns:a16="http://schemas.microsoft.com/office/drawing/2014/main" val="10003"/>
                  </a:ext>
                </a:extLst>
              </a:tr>
              <a:tr h="348625">
                <a:tc>
                  <a:txBody>
                    <a:bodyPr/>
                    <a:lstStyle/>
                    <a:p>
                      <a:pPr marL="0" marR="0" lvl="0" indent="0" algn="ctr" rtl="0">
                        <a:lnSpc>
                          <a:spcPct val="150000"/>
                        </a:lnSpc>
                        <a:spcBef>
                          <a:spcPts val="0"/>
                        </a:spcBef>
                        <a:spcAft>
                          <a:spcPts val="0"/>
                        </a:spcAft>
                        <a:buNone/>
                      </a:pPr>
                      <a:r>
                        <a:rPr lang="en-IN" sz="1200" b="0" u="none" strike="noStrike" cap="none">
                          <a:solidFill>
                            <a:schemeClr val="tx1"/>
                          </a:solidFill>
                        </a:rPr>
                        <a:t>Angular displacement</a:t>
                      </a:r>
                      <a:endParaRPr sz="1200" b="0" u="none" strike="noStrike" cap="none">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a:solidFill>
                            <a:schemeClr val="tx1"/>
                          </a:solidFill>
                        </a:rPr>
                        <a:t>Increases</a:t>
                      </a:r>
                      <a:endParaRPr sz="1200" b="0" u="none" strike="noStrike" cap="none">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a:solidFill>
                            <a:schemeClr val="tx1"/>
                          </a:solidFill>
                        </a:rPr>
                        <a:t>Decreases</a:t>
                      </a:r>
                      <a:endParaRPr sz="1200" b="0" u="none" strike="noStrike" cap="none">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tc>
                  <a:txBody>
                    <a:bodyPr/>
                    <a:lstStyle/>
                    <a:p>
                      <a:pPr marL="0" marR="0" lvl="0" indent="0" algn="ctr" rtl="0">
                        <a:lnSpc>
                          <a:spcPct val="150000"/>
                        </a:lnSpc>
                        <a:spcBef>
                          <a:spcPts val="0"/>
                        </a:spcBef>
                        <a:spcAft>
                          <a:spcPts val="0"/>
                        </a:spcAft>
                        <a:buNone/>
                      </a:pPr>
                      <a:r>
                        <a:rPr lang="en-IN" sz="1200" b="0" u="none" strike="noStrike" cap="none" dirty="0">
                          <a:solidFill>
                            <a:schemeClr val="tx1"/>
                          </a:solidFill>
                        </a:rPr>
                        <a:t>Toed in</a:t>
                      </a:r>
                      <a:endParaRPr sz="1200" b="0" u="none" strike="noStrike" cap="none" dirty="0">
                        <a:solidFill>
                          <a:schemeClr val="tx1"/>
                        </a:solidFill>
                        <a:latin typeface="Times New Roman"/>
                        <a:ea typeface="Times New Roman"/>
                        <a:cs typeface="Times New Roman"/>
                        <a:sym typeface="Times New Roman"/>
                      </a:endParaRPr>
                    </a:p>
                  </a:txBody>
                  <a:tcPr marL="68575" marR="68575" marT="0" marB="0">
                    <a:solidFill>
                      <a:schemeClr val="accent1">
                        <a:lumMod val="40000"/>
                        <a:lumOff val="60000"/>
                      </a:schemeClr>
                    </a:solidFill>
                  </a:tcPr>
                </a:tc>
                <a:extLst>
                  <a:ext uri="{0D108BD9-81ED-4DB2-BD59-A6C34878D82A}">
                    <a16:rowId xmlns="" xmlns:a16="http://schemas.microsoft.com/office/drawing/2014/main" val="10004"/>
                  </a:ext>
                </a:extLst>
              </a:tr>
            </a:tbl>
          </a:graphicData>
        </a:graphic>
      </p:graphicFrame>
      <p:pic>
        <p:nvPicPr>
          <p:cNvPr id="279" name="Google Shape;279;p30" descr="NEW Ackerman geometry labelled.png"/>
          <p:cNvPicPr preferRelativeResize="0"/>
          <p:nvPr/>
        </p:nvPicPr>
        <p:blipFill rotWithShape="1">
          <a:blip r:embed="rId4">
            <a:alphaModFix/>
          </a:blip>
          <a:srcRect l="3393" r="4544" b="4730"/>
          <a:stretch/>
        </p:blipFill>
        <p:spPr>
          <a:xfrm>
            <a:off x="3793765" y="1433248"/>
            <a:ext cx="4926107" cy="2989067"/>
          </a:xfrm>
          <a:prstGeom prst="rect">
            <a:avLst/>
          </a:prstGeom>
          <a:noFill/>
          <a:ln>
            <a:noFill/>
          </a:ln>
        </p:spPr>
      </p:pic>
      <p:pic>
        <p:nvPicPr>
          <p:cNvPr id="280" name="Google Shape;280;p30" descr="C:\Users\govin\Desktop\VIT-New-Logo.jpg"/>
          <p:cNvPicPr preferRelativeResize="0"/>
          <p:nvPr/>
        </p:nvPicPr>
        <p:blipFill rotWithShape="1">
          <a:blip r:embed="rId5">
            <a:alphaModFix/>
          </a:blip>
          <a:srcRect/>
          <a:stretch/>
        </p:blipFill>
        <p:spPr>
          <a:xfrm>
            <a:off x="0" y="0"/>
            <a:ext cx="2483768" cy="86409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2636" y="632446"/>
            <a:ext cx="8229600" cy="1143000"/>
          </a:xfrm>
        </p:spPr>
        <p:txBody>
          <a:bodyPr/>
          <a:lstStyle/>
          <a:p>
            <a:r>
              <a:rPr lang="en-IN" sz="2400" dirty="0" smtClean="0">
                <a:solidFill>
                  <a:schemeClr val="tx1"/>
                </a:solidFill>
              </a:rPr>
              <a:t>Relation between Steering Wheel angle and Road wheel turning angles (Front and Back)</a:t>
            </a:r>
            <a:endParaRPr lang="en-US" sz="2400" dirty="0">
              <a:solidFill>
                <a:schemeClr val="tx1"/>
              </a:solidFill>
            </a:endParaRPr>
          </a:p>
        </p:txBody>
      </p:sp>
      <p:sp>
        <p:nvSpPr>
          <p:cNvPr id="3" name="Text Placeholder 2"/>
          <p:cNvSpPr>
            <a:spLocks noGrp="1"/>
          </p:cNvSpPr>
          <p:nvPr>
            <p:ph type="body" idx="1"/>
          </p:nvPr>
        </p:nvSpPr>
        <p:spPr>
          <a:xfrm>
            <a:off x="428802" y="1912573"/>
            <a:ext cx="4131839" cy="4525963"/>
          </a:xfrm>
        </p:spPr>
        <p:txBody>
          <a:bodyPr/>
          <a:lstStyle/>
          <a:p>
            <a:r>
              <a:rPr lang="en-IN" sz="2000" dirty="0" smtClean="0">
                <a:solidFill>
                  <a:schemeClr val="tx1"/>
                </a:solidFill>
              </a:rPr>
              <a:t>&gt; At </a:t>
            </a:r>
            <a:r>
              <a:rPr lang="en-IN" sz="2000" dirty="0" smtClean="0">
                <a:solidFill>
                  <a:schemeClr val="tx1"/>
                </a:solidFill>
              </a:rPr>
              <a:t>low speeds, when tighter turns are needed, a typical driver turns the front tyres as much as possible for the maximum turning space efficiency. </a:t>
            </a:r>
            <a:endParaRPr lang="en-IN" sz="2000" dirty="0" smtClean="0">
              <a:solidFill>
                <a:schemeClr val="tx1"/>
              </a:solidFill>
            </a:endParaRPr>
          </a:p>
          <a:p>
            <a:r>
              <a:rPr lang="en-IN" sz="2000" dirty="0" smtClean="0">
                <a:solidFill>
                  <a:schemeClr val="tx1"/>
                </a:solidFill>
              </a:rPr>
              <a:t>&gt; Conversely</a:t>
            </a:r>
            <a:r>
              <a:rPr lang="en-IN" sz="2000" dirty="0" smtClean="0">
                <a:solidFill>
                  <a:schemeClr val="tx1"/>
                </a:solidFill>
              </a:rPr>
              <a:t>, at high speeds the steering is turned only a little to shift lanes or turn at a large radius as the road bends.</a:t>
            </a:r>
            <a:endParaRPr lang="en-US" sz="2000" dirty="0">
              <a:solidFill>
                <a:schemeClr val="tx1"/>
              </a:solidFill>
            </a:endParaRPr>
          </a:p>
        </p:txBody>
      </p:sp>
      <p:sp>
        <p:nvSpPr>
          <p:cNvPr id="4" name="Date Placeholder 3"/>
          <p:cNvSpPr>
            <a:spLocks noGrp="1"/>
          </p:cNvSpPr>
          <p:nvPr>
            <p:ph type="dt" idx="10"/>
          </p:nvPr>
        </p:nvSpPr>
        <p:spPr/>
        <p:txBody>
          <a:bodyPr/>
          <a:lstStyle/>
          <a:p>
            <a:r>
              <a:rPr lang="en-US" smtClean="0"/>
              <a:t>31 May 2019</a:t>
            </a:r>
            <a:endParaRPr lang="en-US"/>
          </a:p>
        </p:txBody>
      </p:sp>
      <p:sp>
        <p:nvSpPr>
          <p:cNvPr id="5" name="Footer Placeholder 4"/>
          <p:cNvSpPr>
            <a:spLocks noGrp="1"/>
          </p:cNvSpPr>
          <p:nvPr>
            <p:ph type="ftr" idx="11"/>
          </p:nvPr>
        </p:nvSpPr>
        <p:spPr/>
        <p:txBody>
          <a:bodyPr/>
          <a:lstStyle/>
          <a:p>
            <a:r>
              <a:rPr lang="en-GB" smtClean="0"/>
              <a:t>Design and Development of Advanced Steering System for Low Speed Applications</a:t>
            </a:r>
            <a:endParaRPr lang="en-GB"/>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8</a:t>
            </a:fld>
            <a:endParaRPr lang="en-IN" dirty="0"/>
          </a:p>
        </p:txBody>
      </p:sp>
      <p:pic>
        <p:nvPicPr>
          <p:cNvPr id="7" name="Picture 6" descr="C:\Users\govin\OneDrive\Project\rear wheel front wheel angle graph.jpg"/>
          <p:cNvPicPr/>
          <p:nvPr/>
        </p:nvPicPr>
        <p:blipFill>
          <a:blip r:embed="rId2" cstate="print"/>
          <a:srcRect l="11892" t="1295"/>
          <a:stretch>
            <a:fillRect/>
          </a:stretch>
        </p:blipFill>
        <p:spPr bwMode="auto">
          <a:xfrm>
            <a:off x="4871076" y="1982344"/>
            <a:ext cx="3309346" cy="4154162"/>
          </a:xfrm>
          <a:prstGeom prst="rect">
            <a:avLst/>
          </a:prstGeom>
          <a:noFill/>
          <a:ln w="9525">
            <a:noFill/>
            <a:miter lim="800000"/>
            <a:headEnd/>
            <a:tailEnd/>
          </a:ln>
        </p:spPr>
      </p:pic>
      <p:pic>
        <p:nvPicPr>
          <p:cNvPr id="8" name="Google Shape;280;p30" descr="C:\Users\govin\Desktop\VIT-New-Logo.jpg"/>
          <p:cNvPicPr preferRelativeResize="0"/>
          <p:nvPr/>
        </p:nvPicPr>
        <p:blipFill rotWithShape="1">
          <a:blip r:embed="rId3">
            <a:alphaModFix/>
          </a:blip>
          <a:srcRect/>
          <a:stretch/>
        </p:blipFill>
        <p:spPr>
          <a:xfrm>
            <a:off x="0" y="0"/>
            <a:ext cx="2483768" cy="864096"/>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679391" y="129937"/>
            <a:ext cx="8229600" cy="59218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IN" sz="3200" dirty="0"/>
              <a:t>Electronics Circuit Design</a:t>
            </a:r>
            <a:endParaRPr sz="3200" dirty="0"/>
          </a:p>
        </p:txBody>
      </p:sp>
      <p:sp>
        <p:nvSpPr>
          <p:cNvPr id="161" name="Google Shape;161;p19"/>
          <p:cNvSpPr txBox="1">
            <a:spLocks noGrp="1"/>
          </p:cNvSpPr>
          <p:nvPr>
            <p:ph type="body" idx="1"/>
          </p:nvPr>
        </p:nvSpPr>
        <p:spPr>
          <a:xfrm>
            <a:off x="0" y="1711295"/>
            <a:ext cx="3204673" cy="4525963"/>
          </a:xfrm>
          <a:prstGeom prst="rect">
            <a:avLst/>
          </a:prstGeom>
          <a:noFill/>
          <a:ln>
            <a:noFill/>
          </a:ln>
        </p:spPr>
        <p:txBody>
          <a:bodyPr spcFirstLastPara="1" wrap="square" lIns="91425" tIns="45700" rIns="91425" bIns="45700" anchor="t" anchorCtr="0">
            <a:noAutofit/>
          </a:bodyPr>
          <a:lstStyle/>
          <a:p>
            <a:pPr fontAlgn="t"/>
            <a:r>
              <a:rPr lang="en-IN" sz="2000" b="1" dirty="0" smtClean="0">
                <a:hlinkClick r:id="rId3" action="ppaction://hlinksldjump"/>
              </a:rPr>
              <a:t>Arduino Uno </a:t>
            </a:r>
            <a:r>
              <a:rPr lang="en-IN" sz="2000" b="1" dirty="0" smtClean="0"/>
              <a:t>X2</a:t>
            </a:r>
          </a:p>
          <a:p>
            <a:pPr fontAlgn="t"/>
            <a:r>
              <a:rPr lang="en-IN" sz="2000" b="1" dirty="0" smtClean="0"/>
              <a:t>DC motor </a:t>
            </a:r>
            <a:endParaRPr lang="en-US" sz="2000" b="1" dirty="0" smtClean="0"/>
          </a:p>
          <a:p>
            <a:pPr fontAlgn="t"/>
            <a:r>
              <a:rPr lang="en-IN" sz="2000" b="1" dirty="0" smtClean="0">
                <a:hlinkClick r:id="rId4" action="ppaction://hlinksldjump"/>
              </a:rPr>
              <a:t>Servo motor </a:t>
            </a:r>
            <a:r>
              <a:rPr lang="en-IN" sz="2000" b="1" dirty="0" smtClean="0"/>
              <a:t>X2</a:t>
            </a:r>
            <a:endParaRPr lang="en-US" sz="2000" b="1" dirty="0" smtClean="0"/>
          </a:p>
          <a:p>
            <a:pPr fontAlgn="t"/>
            <a:r>
              <a:rPr lang="en-IN" sz="2000" b="1" dirty="0" smtClean="0"/>
              <a:t>Stepper Motor </a:t>
            </a:r>
            <a:endParaRPr lang="en-US" sz="2000" b="1" dirty="0" smtClean="0"/>
          </a:p>
          <a:p>
            <a:pPr fontAlgn="t"/>
            <a:r>
              <a:rPr lang="en-IN" sz="2000" b="1" dirty="0" smtClean="0"/>
              <a:t>Small DC motor</a:t>
            </a:r>
          </a:p>
          <a:p>
            <a:pPr fontAlgn="t"/>
            <a:r>
              <a:rPr lang="en-IN" sz="2000" b="1" dirty="0" smtClean="0">
                <a:hlinkClick r:id="rId3" action="ppaction://hlinksldjump"/>
              </a:rPr>
              <a:t>L298N driver </a:t>
            </a:r>
            <a:r>
              <a:rPr lang="en-IN" sz="2000" b="1" dirty="0" smtClean="0"/>
              <a:t>X3</a:t>
            </a:r>
          </a:p>
          <a:p>
            <a:pPr fontAlgn="t"/>
            <a:r>
              <a:rPr lang="en-IN" sz="2000" b="1" dirty="0" smtClean="0">
                <a:hlinkClick r:id="rId5" action="ppaction://hlinksldjump"/>
              </a:rPr>
              <a:t>Joystick</a:t>
            </a:r>
            <a:endParaRPr lang="en-IN" sz="2000" b="1" dirty="0" smtClean="0"/>
          </a:p>
          <a:p>
            <a:pPr fontAlgn="t"/>
            <a:r>
              <a:rPr lang="en-IN" sz="2000" b="1" dirty="0" smtClean="0">
                <a:hlinkClick r:id="rId5" action="ppaction://hlinksldjump"/>
              </a:rPr>
              <a:t>Slider </a:t>
            </a:r>
            <a:endParaRPr lang="en-IN" sz="2000" b="1" dirty="0" smtClean="0"/>
          </a:p>
          <a:p>
            <a:pPr fontAlgn="t"/>
            <a:r>
              <a:rPr lang="en-IN" sz="2000" b="1" dirty="0" smtClean="0"/>
              <a:t>Switches X3</a:t>
            </a:r>
          </a:p>
          <a:p>
            <a:pPr fontAlgn="t"/>
            <a:r>
              <a:rPr lang="en-IN" sz="2000" b="1" dirty="0" smtClean="0"/>
              <a:t>12V Adapter</a:t>
            </a:r>
          </a:p>
          <a:p>
            <a:pPr fontAlgn="t"/>
            <a:r>
              <a:rPr lang="en-IN" sz="2000" b="1" dirty="0" smtClean="0"/>
              <a:t>5</a:t>
            </a:r>
            <a:r>
              <a:rPr lang="el-GR" sz="2000" dirty="0" smtClean="0"/>
              <a:t>Ω</a:t>
            </a:r>
            <a:r>
              <a:rPr lang="en-US" sz="2000" dirty="0" smtClean="0"/>
              <a:t> </a:t>
            </a:r>
            <a:r>
              <a:rPr lang="en-IN" sz="2000" b="1" dirty="0" smtClean="0"/>
              <a:t>Resistors </a:t>
            </a:r>
            <a:r>
              <a:rPr lang="en-IN" sz="2000" b="1" dirty="0" smtClean="0"/>
              <a:t>X2</a:t>
            </a:r>
          </a:p>
          <a:p>
            <a:pPr fontAlgn="t"/>
            <a:r>
              <a:rPr lang="en-IN" sz="2000" b="1" dirty="0" smtClean="0">
                <a:hlinkClick r:id="rId6" action="ppaction://hlinksldjump"/>
              </a:rPr>
              <a:t>Full list of </a:t>
            </a:r>
            <a:r>
              <a:rPr lang="en-IN" sz="2000" b="1" dirty="0" err="1" smtClean="0">
                <a:hlinkClick r:id="rId6" action="ppaction://hlinksldjump"/>
              </a:rPr>
              <a:t>electricals</a:t>
            </a:r>
            <a:endParaRPr lang="en-US" sz="2000" b="1" dirty="0" smtClean="0"/>
          </a:p>
          <a:p>
            <a:pPr marL="342900" lvl="0" indent="-139700" algn="l" rtl="0">
              <a:spcBef>
                <a:spcPts val="640"/>
              </a:spcBef>
              <a:spcAft>
                <a:spcPts val="0"/>
              </a:spcAft>
              <a:buClr>
                <a:schemeClr val="dk1"/>
              </a:buClr>
              <a:buSzPts val="3200"/>
              <a:buNone/>
            </a:pPr>
            <a:endParaRPr sz="2000" dirty="0"/>
          </a:p>
        </p:txBody>
      </p:sp>
      <p:sp>
        <p:nvSpPr>
          <p:cNvPr id="162" name="Google Shape;162;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mtClean="0"/>
              <a:t>31 May 2019</a:t>
            </a:r>
            <a:endParaRPr/>
          </a:p>
        </p:txBody>
      </p:sp>
      <p:sp>
        <p:nvSpPr>
          <p:cNvPr id="163" name="Google Shape;163;p19"/>
          <p:cNvSpPr txBox="1">
            <a:spLocks noGrp="1"/>
          </p:cNvSpPr>
          <p:nvPr>
            <p:ph type="ftr" idx="11"/>
          </p:nvPr>
        </p:nvSpPr>
        <p:spPr>
          <a:xfrm>
            <a:off x="3128473" y="6492875"/>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Design and Development of Advanced Steering System for Low Speed Applications</a:t>
            </a:r>
            <a:endParaRPr dirty="0"/>
          </a:p>
        </p:txBody>
      </p:sp>
      <p:sp>
        <p:nvSpPr>
          <p:cNvPr id="164" name="Google Shape;164;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9</a:t>
            </a:fld>
            <a:endParaRPr/>
          </a:p>
        </p:txBody>
      </p:sp>
      <p:pic>
        <p:nvPicPr>
          <p:cNvPr id="165" name="Google Shape;165;p19" descr="C:\Users\govin\Desktop\VIT-New-Logo.jpg"/>
          <p:cNvPicPr preferRelativeResize="0"/>
          <p:nvPr/>
        </p:nvPicPr>
        <p:blipFill rotWithShape="1">
          <a:blip r:embed="rId7">
            <a:alphaModFix/>
          </a:blip>
          <a:srcRect/>
          <a:stretch/>
        </p:blipFill>
        <p:spPr>
          <a:xfrm>
            <a:off x="0" y="0"/>
            <a:ext cx="2483768" cy="864096"/>
          </a:xfrm>
          <a:prstGeom prst="rect">
            <a:avLst/>
          </a:prstGeom>
          <a:noFill/>
          <a:ln>
            <a:noFill/>
          </a:ln>
        </p:spPr>
      </p:pic>
      <p:pic>
        <p:nvPicPr>
          <p:cNvPr id="8" name="Picture 7" descr="complete electronics layout - labelled.png"/>
          <p:cNvPicPr>
            <a:picLocks noChangeAspect="1"/>
          </p:cNvPicPr>
          <p:nvPr/>
        </p:nvPicPr>
        <p:blipFill>
          <a:blip r:embed="rId8"/>
          <a:srcRect t="2739"/>
          <a:stretch>
            <a:fillRect/>
          </a:stretch>
        </p:blipFill>
        <p:spPr>
          <a:xfrm>
            <a:off x="2838460" y="874871"/>
            <a:ext cx="4576200" cy="570253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1569</TotalTime>
  <Words>3490</Words>
  <Application>Microsoft Office PowerPoint</Application>
  <PresentationFormat>On-screen Show (4:3)</PresentationFormat>
  <Paragraphs>697</Paragraphs>
  <Slides>44</Slides>
  <Notes>30</Notes>
  <HiddenSlides>0</HiddenSlides>
  <MMClips>1</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Design and Development of Advanced Steering System for Low Speed Applications</vt:lpstr>
      <vt:lpstr>Motivation</vt:lpstr>
      <vt:lpstr>Timeline</vt:lpstr>
      <vt:lpstr>Advanced Steering System</vt:lpstr>
      <vt:lpstr>Design and Development of Prototype </vt:lpstr>
      <vt:lpstr>Mechanical Design and  Development of Prototype</vt:lpstr>
      <vt:lpstr>Steering geometry</vt:lpstr>
      <vt:lpstr>Relation between Steering Wheel angle and Road wheel turning angles (Front and Back)</vt:lpstr>
      <vt:lpstr>Electronics Circuit Design</vt:lpstr>
      <vt:lpstr>Hydraulic System</vt:lpstr>
      <vt:lpstr>Prototype Control</vt:lpstr>
      <vt:lpstr>Demo Video</vt:lpstr>
      <vt:lpstr>Extension of the prototype design to a Wheelchair </vt:lpstr>
      <vt:lpstr>Testing Methodology</vt:lpstr>
      <vt:lpstr>Results</vt:lpstr>
      <vt:lpstr>Challenges Faced</vt:lpstr>
      <vt:lpstr>Conclusion</vt:lpstr>
      <vt:lpstr>Applications</vt:lpstr>
      <vt:lpstr>Slide 19</vt:lpstr>
      <vt:lpstr>Timeline</vt:lpstr>
      <vt:lpstr>Advanced Steering System</vt:lpstr>
      <vt:lpstr>Zero turn Steer</vt:lpstr>
      <vt:lpstr>Front End Design</vt:lpstr>
      <vt:lpstr>Front End Design</vt:lpstr>
      <vt:lpstr>Rear End Design</vt:lpstr>
      <vt:lpstr>Iterations</vt:lpstr>
      <vt:lpstr>Electrical and Electronics</vt:lpstr>
      <vt:lpstr>Servomotor working</vt:lpstr>
      <vt:lpstr>Slide 29</vt:lpstr>
      <vt:lpstr>Slide 30</vt:lpstr>
      <vt:lpstr>Electrical and Electronics</vt:lpstr>
      <vt:lpstr>Slider Correction</vt:lpstr>
      <vt:lpstr>Slider Correction</vt:lpstr>
      <vt:lpstr>Slide 34</vt:lpstr>
      <vt:lpstr>Hydraulic Design</vt:lpstr>
      <vt:lpstr>Final Prototype</vt:lpstr>
      <vt:lpstr>Slide 37</vt:lpstr>
      <vt:lpstr>Testing results</vt:lpstr>
      <vt:lpstr>Result Interpretation</vt:lpstr>
      <vt:lpstr>Wheelchair Design</vt:lpstr>
      <vt:lpstr>Slide 41</vt:lpstr>
      <vt:lpstr>ANSYS Simulations</vt:lpstr>
      <vt:lpstr>Journal Publication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Development of Advanced Steering System for Low Speed Applications</dc:title>
  <dc:creator>Govind Ajith</dc:creator>
  <cp:lastModifiedBy>Govind Ajith</cp:lastModifiedBy>
  <cp:revision>82</cp:revision>
  <dcterms:modified xsi:type="dcterms:W3CDTF">2019-06-01T03:39:28Z</dcterms:modified>
</cp:coreProperties>
</file>